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 id="2147483696" r:id="rId4"/>
  </p:sldMasterIdLst>
  <p:notesMasterIdLst>
    <p:notesMasterId r:id="rId23"/>
  </p:notesMasterIdLst>
  <p:sldIdLst>
    <p:sldId id="256" r:id="rId5"/>
    <p:sldId id="257" r:id="rId6"/>
    <p:sldId id="275" r:id="rId7"/>
    <p:sldId id="274" r:id="rId8"/>
    <p:sldId id="267" r:id="rId9"/>
    <p:sldId id="258" r:id="rId10"/>
    <p:sldId id="259" r:id="rId11"/>
    <p:sldId id="260" r:id="rId12"/>
    <p:sldId id="261" r:id="rId13"/>
    <p:sldId id="268" r:id="rId14"/>
    <p:sldId id="265" r:id="rId15"/>
    <p:sldId id="262" r:id="rId16"/>
    <p:sldId id="271" r:id="rId17"/>
    <p:sldId id="270" r:id="rId18"/>
    <p:sldId id="272" r:id="rId19"/>
    <p:sldId id="263" r:id="rId20"/>
    <p:sldId id="266" r:id="rId21"/>
    <p:sldId id="273" r:id="rId22"/>
  </p:sldIdLst>
  <p:sldSz cx="9144000" cy="6858000" type="screen4x3"/>
  <p:notesSz cx="6858000" cy="9144000"/>
  <p:embeddedFontLst>
    <p:embeddedFont>
      <p:font typeface="Aharoni" panose="02010803020104030203" pitchFamily="2" charset="-79"/>
      <p:bold r:id="rId24"/>
    </p:embeddedFont>
    <p:embeddedFont>
      <p:font typeface="Arial Black" panose="020B0A04020102020204" pitchFamily="34" charset="0"/>
      <p:bold r:id="rId25"/>
    </p:embeddedFont>
    <p:embeddedFont>
      <p:font typeface="Candara" panose="020E050203030302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Garamond" panose="02020404030301010803" pitchFamily="18" charset="0"/>
      <p:regular r:id="rId34"/>
      <p:bold r:id="rId35"/>
      <p:italic r:id="rId36"/>
    </p:embeddedFont>
  </p:embeddedFontLst>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777777"/>
    <a:srgbClr val="080808"/>
    <a:srgbClr val="4D4D4D"/>
    <a:srgbClr val="464138"/>
    <a:srgbClr val="7EA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3060E-9A7C-4EE1-A0C5-19008013BE3C}" v="9" dt="2018-06-30T20:43:18.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54" autoAdjust="0"/>
  </p:normalViewPr>
  <p:slideViewPr>
    <p:cSldViewPr>
      <p:cViewPr varScale="1">
        <p:scale>
          <a:sx n="63" d="100"/>
          <a:sy n="63" d="100"/>
        </p:scale>
        <p:origin x="1402"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A853060E-9A7C-4EE1-A0C5-19008013BE3C}"/>
    <pc:docChg chg="undo custSel modSld">
      <pc:chgData name="Steven Wallace" userId="f455ab06884d4394" providerId="LiveId" clId="{A853060E-9A7C-4EE1-A0C5-19008013BE3C}" dt="2018-06-30T20:43:18.910" v="8"/>
      <pc:docMkLst>
        <pc:docMk/>
      </pc:docMkLst>
      <pc:sldChg chg="addSp delSp delAnim modAnim">
        <pc:chgData name="Steven Wallace" userId="f455ab06884d4394" providerId="LiveId" clId="{A853060E-9A7C-4EE1-A0C5-19008013BE3C}" dt="2018-06-30T20:43:18.910" v="8"/>
        <pc:sldMkLst>
          <pc:docMk/>
          <pc:sldMk cId="288118469" sldId="268"/>
        </pc:sldMkLst>
        <pc:inkChg chg="add del">
          <ac:chgData name="Steven Wallace" userId="f455ab06884d4394" providerId="LiveId" clId="{A853060E-9A7C-4EE1-A0C5-19008013BE3C}" dt="2018-06-30T20:42:59.405" v="5" actId="478"/>
          <ac:inkMkLst>
            <pc:docMk/>
            <pc:sldMk cId="288118469" sldId="268"/>
            <ac:inkMk id="7" creationId="{00000000-0000-0000-0000-000000000000}"/>
          </ac:inkMkLst>
        </pc:inkChg>
        <pc:inkChg chg="del">
          <ac:chgData name="Steven Wallace" userId="f455ab06884d4394" providerId="LiveId" clId="{A853060E-9A7C-4EE1-A0C5-19008013BE3C}" dt="2018-06-30T20:42:53.276" v="3" actId="478"/>
          <ac:inkMkLst>
            <pc:docMk/>
            <pc:sldMk cId="288118469" sldId="268"/>
            <ac:inkMk id="10" creationId="{00000000-0000-0000-0000-000000000000}"/>
          </ac:inkMkLst>
        </pc:inkChg>
      </pc:sldChg>
    </pc:docChg>
  </pc:docChgLst>
</pc:chgInfo>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2-28T19:33:07.719"/>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0,'48'0,"0"0,-48 0,96 0,-48 0,-48 0,0 0,48 0,-48 0,47 0,-47 0,0 0,48 0,-48 0,48 0,-48 0,48 0,-48 0,0 0,48 0,-48 0,0 0,48 0,-48 0,48 0,-48 0,0 0,48 0,-48 0,48 0,-48 0,48 0,-48 0,0 0,48 0,0 0,-48 0,0 0,48 0,-1 0,-47 0,48 0,-48 0,48 0,-48 0,48 0,-48 0,48 0,-48 0,48 0,-48 0,48 0,-48 0,0 0,48 0,-48 0,48 0,-48 0,96 0,-96 0,0 0,48 0,-48 0,0 0,48 0,-48 0,0 0,48 0,-48 0,0 0,95 0,-95 0,0 0,48 0,-48 0,0 0,48 0,-48 0,48 0,0 0,-48 0,0 0,48 0,-48 0,0 0,48 0,-48 0,48 0,0 0,-48 0,48 0,0 0,-48 0,48 0,-48 0,0 0,47 0,-47 0,0 0,48 0,0 0,-48 0,48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85AD5C6D-C512-439E-ACBA-5503BE85F60F}" type="slidenum">
              <a:rPr lang="en-US"/>
              <a:pPr>
                <a:defRPr/>
              </a:pPr>
              <a:t>‹#›</a:t>
            </a:fld>
            <a:endParaRPr lang="en-US"/>
          </a:p>
        </p:txBody>
      </p:sp>
    </p:spTree>
    <p:extLst>
      <p:ext uri="{BB962C8B-B14F-4D97-AF65-F5344CB8AC3E}">
        <p14:creationId xmlns:p14="http://schemas.microsoft.com/office/powerpoint/2010/main" val="4271389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E38C9EA3-1B8D-4D00-A33C-FD90459B5CE6}" type="slidenum">
              <a:rPr lang="en-US" altLang="en-US">
                <a:latin typeface="Arial" pitchFamily="34" charset="0"/>
              </a:rPr>
              <a:pPr/>
              <a:t>1</a:t>
            </a:fld>
            <a:endParaRPr lang="en-US" altLang="en-US">
              <a:latin typeface="Arial"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While we wish for all to become Christians, nothing more and nothing less, we should also accept the fact that being a Christian is not for everyone. </a:t>
            </a:r>
          </a:p>
          <a:p>
            <a:pPr eaLnBrk="1" hangingPunct="1"/>
            <a:endParaRPr lang="en-US" altLang="en-US">
              <a:latin typeface="Arial" pitchFamily="34" charset="0"/>
            </a:endParaRPr>
          </a:p>
          <a:p>
            <a:pPr eaLnBrk="1" hangingPunct="1"/>
            <a:r>
              <a:rPr lang="en-US" altLang="en-US">
                <a:latin typeface="Arial" pitchFamily="34" charset="0"/>
              </a:rPr>
              <a:t>Jesus taught that many are called but few are chosen in Matthew 22:14. This is in the context of where all were invited to the wedding and few took up the invitation to come. One even came but wasn't dress properly and was cast out into outer darkness. Coming to the wedding feast was not for everyone.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2C0EC4BD-6B33-4940-A389-5AF68A2AF78E}" type="slidenum">
              <a:rPr lang="en-US" altLang="en-US">
                <a:solidFill>
                  <a:prstClr val="black"/>
                </a:solidFill>
                <a:latin typeface="Arial" pitchFamily="34" charset="0"/>
              </a:rPr>
              <a:pPr/>
              <a:t>10</a:t>
            </a:fld>
            <a:endParaRPr lang="en-US" altLang="en-US">
              <a:solidFill>
                <a:prstClr val="black"/>
              </a:solidFill>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[CLICK X2]</a:t>
            </a:r>
          </a:p>
          <a:p>
            <a:pPr eaLnBrk="1" hangingPunct="1"/>
            <a:r>
              <a:rPr lang="en-US" altLang="en-US">
                <a:latin typeface="Arial" pitchFamily="34" charset="0"/>
              </a:rPr>
              <a:t>[CLICK] division in beliefs – some believe in only one person of the Godhead, premillennialism, limited atonement, different plans of salvation, no hell, evolution, faith alone, etc.</a:t>
            </a:r>
          </a:p>
          <a:p>
            <a:pPr eaLnBrk="1" hangingPunct="1"/>
            <a:r>
              <a:rPr lang="en-US" altLang="en-US">
                <a:latin typeface="Arial" pitchFamily="34" charset="0"/>
              </a:rPr>
              <a:t>[CLICK] some practice sprinkling, instrumental music, dance, theatre, social gospel, Sabbath keeping, leavened bread for Lord’s Supper, insistent upon one container for fruit of the vine, solicit offerings whenever they meet, Lord’s Supper not every first day, etc.</a:t>
            </a:r>
          </a:p>
          <a:p>
            <a:pPr eaLnBrk="1" hangingPunct="1"/>
            <a:r>
              <a:rPr lang="en-US" altLang="en-US">
                <a:latin typeface="Arial" pitchFamily="34" charset="0"/>
              </a:rPr>
              <a:t>[CLICK] Creeds to supplement scripture, tradition, followers of man, etc.</a:t>
            </a:r>
          </a:p>
          <a:p>
            <a:pPr eaLnBrk="1" hangingPunct="1"/>
            <a:r>
              <a:rPr lang="en-US" altLang="en-US">
                <a:latin typeface="Arial" pitchFamily="34" charset="0"/>
              </a:rPr>
              <a:t>[CLICK]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2664402A-1F47-440C-A056-4AB602EDE4E1}" type="slidenum">
              <a:rPr lang="en-US" altLang="en-US">
                <a:latin typeface="Arial" pitchFamily="34" charset="0"/>
              </a:rPr>
              <a:pPr/>
              <a:t>11</a:t>
            </a:fld>
            <a:endParaRPr lang="en-US" altLang="en-US">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09A6B2C4-F119-4B5D-8060-D928E0342314}" type="slidenum">
              <a:rPr lang="en-US" altLang="en-US">
                <a:latin typeface="Arial" pitchFamily="34" charset="0"/>
              </a:rPr>
              <a:pPr/>
              <a:t>12</a:t>
            </a:fld>
            <a:endParaRPr lang="en-US" altLang="en-US">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1B02B4-FB3E-4757-888D-EE3A29F10A3B}" type="slidenum">
              <a:rPr lang="en-US" altLang="en-US">
                <a:solidFill>
                  <a:prstClr val="black"/>
                </a:solidFill>
              </a:rPr>
              <a:pPr eaLnBrk="1" hangingPunct="1"/>
              <a:t>13</a:t>
            </a:fld>
            <a:endParaRPr lang="en-US" altLang="en-US">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a:t>God's people were considered small in comparison to the other nations around them.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C44C22-DCFA-489D-8D96-7D80F06AD287}" type="slidenum">
              <a:rPr lang="en-US" altLang="en-US">
                <a:solidFill>
                  <a:prstClr val="black"/>
                </a:solidFill>
              </a:rPr>
              <a:pPr eaLnBrk="1" hangingPunct="1"/>
              <a:t>14</a:t>
            </a:fld>
            <a:endParaRPr lang="en-US" altLang="en-US">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altLang="en-US"/>
              <a:t>Out of the whole world, how many were saved? Question, would you have been on that ark if you were born in that time?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613EB3-65DF-44C5-A3FB-2104F4BED567}" type="slidenum">
              <a:rPr lang="en-US" altLang="en-US">
                <a:solidFill>
                  <a:prstClr val="black"/>
                </a:solidFill>
              </a:rPr>
              <a:pPr eaLnBrk="1" hangingPunct="1"/>
              <a:t>15</a:t>
            </a:fld>
            <a:endParaRPr lang="en-US" altLang="en-US">
              <a:solidFill>
                <a:prstClr val="black"/>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altLang="en-US"/>
              <a:t>How many make discovery of it? FEW! A SMALL NUMBER! This is why it is so good that you are here today. You are of a small number inquiring of the narrow way.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F5B9F0D4-0163-4163-B593-756463C4C204}" type="slidenum">
              <a:rPr lang="en-US" altLang="en-US">
                <a:latin typeface="Arial" pitchFamily="34" charset="0"/>
              </a:rPr>
              <a:pPr/>
              <a:t>16</a:t>
            </a:fld>
            <a:endParaRPr lang="en-US" altLang="en-US">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[CLICK X3]</a:t>
            </a:r>
          </a:p>
          <a:p>
            <a:pPr eaLnBrk="1" hangingPunct="1"/>
            <a:r>
              <a:rPr lang="en-US" altLang="en-US">
                <a:latin typeface="Arial" pitchFamily="34" charset="0"/>
              </a:rPr>
              <a:t> Note the adjectives of what God calls those who refuse to obey in Ezek. 2:1-7. “Impudent” – “literally ‘hard-faced’ (Ezek. 3:7, 9)” (J.F.B.). Besides “dogs” and “pigs,” “briers,” “thorns,” and “scorpions” is a a further Biblical picture of the wicked.  All of these, if approached too closely can result in injury to a person.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FBC35101-B1EB-4236-92A9-F6FE47BFFC9B}" type="slidenum">
              <a:rPr lang="en-US" altLang="en-US">
                <a:latin typeface="Arial" pitchFamily="34" charset="0"/>
              </a:rPr>
              <a:pPr/>
              <a:t>17</a:t>
            </a:fld>
            <a:endParaRPr lang="en-US" altLang="en-US">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E38C9EA3-1B8D-4D00-A33C-FD90459B5CE6}" type="slidenum">
              <a:rPr lang="en-US" altLang="en-US">
                <a:latin typeface="Arial" pitchFamily="34" charset="0"/>
              </a:rPr>
              <a:pPr/>
              <a:t>18</a:t>
            </a:fld>
            <a:endParaRPr lang="en-US" altLang="en-US">
              <a:latin typeface="Arial"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While we wish for all to become Christians, nothing more and nothing less, we should also accept the fact that being a Christian is not for everyone. </a:t>
            </a:r>
          </a:p>
          <a:p>
            <a:pPr eaLnBrk="1" hangingPunct="1"/>
            <a:endParaRPr lang="en-US" altLang="en-US">
              <a:latin typeface="Arial" pitchFamily="34" charset="0"/>
            </a:endParaRPr>
          </a:p>
          <a:p>
            <a:pPr eaLnBrk="1" hangingPunct="1"/>
            <a:r>
              <a:rPr lang="en-US" altLang="en-US">
                <a:latin typeface="Arial" pitchFamily="34" charset="0"/>
              </a:rPr>
              <a:t>Jesus taught that many are called but few are chosen in Matthew 22:14. This is in the context of where all were invited to the wedding and few took up the invitation to come. One even came but wasn't dress properly and was cast out into outer darkness. Coming to the wedding feast was not for everyone.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9C264C9F-165E-4BC8-BC54-D35588A2D1C7}" type="slidenum">
              <a:rPr lang="en-US" altLang="en-US">
                <a:latin typeface="Arial" pitchFamily="34" charset="0"/>
              </a:rPr>
              <a:pPr/>
              <a:t>2</a:t>
            </a:fld>
            <a:endParaRPr lang="en-US" altLang="en-US">
              <a:latin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[CLICK Thru]</a:t>
            </a:r>
          </a:p>
          <a:p>
            <a:pPr eaLnBrk="1" hangingPunct="1"/>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9C264C9F-165E-4BC8-BC54-D35588A2D1C7}" type="slidenum">
              <a:rPr lang="en-US" altLang="en-US">
                <a:solidFill>
                  <a:prstClr val="black"/>
                </a:solidFill>
                <a:latin typeface="Arial" pitchFamily="34" charset="0"/>
              </a:rPr>
              <a:pPr/>
              <a:t>3</a:t>
            </a:fld>
            <a:endParaRPr lang="en-US" altLang="en-US">
              <a:solidFill>
                <a:prstClr val="black"/>
              </a:solidFill>
              <a:latin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[CLICK Thru]</a:t>
            </a:r>
          </a:p>
          <a:p>
            <a:pPr eaLnBrk="1" hangingPunct="1"/>
            <a:endParaRPr lang="en-US" altLang="en-US" dirty="0">
              <a:latin typeface="Arial" pitchFamily="34" charset="0"/>
            </a:endParaRPr>
          </a:p>
          <a:p>
            <a:pPr eaLnBrk="1" hangingPunct="1"/>
            <a:r>
              <a:rPr lang="en-US" altLang="en-US" dirty="0">
                <a:latin typeface="Arial" pitchFamily="34" charset="0"/>
              </a:rPr>
              <a:t>Social</a:t>
            </a:r>
            <a:r>
              <a:rPr lang="en-US" altLang="en-US" baseline="0" dirty="0">
                <a:latin typeface="Arial" pitchFamily="34" charset="0"/>
              </a:rPr>
              <a:t>—humanitarian, seeking to relieve society’s ills, elimination of poverty—Christ’s gospel is separated and distinct from doing good to the poor (Mk. 14:3-9).</a:t>
            </a:r>
          </a:p>
          <a:p>
            <a:pPr eaLnBrk="1" hangingPunct="1"/>
            <a:endParaRPr lang="en-US" altLang="en-US" baseline="0" dirty="0">
              <a:latin typeface="Arial" pitchFamily="34" charset="0"/>
            </a:endParaRPr>
          </a:p>
          <a:p>
            <a:pPr eaLnBrk="1" hangingPunct="1"/>
            <a:r>
              <a:rPr lang="en-US" altLang="en-US" baseline="0" dirty="0">
                <a:latin typeface="Arial" pitchFamily="34" charset="0"/>
              </a:rPr>
              <a:t>Recreational—ball teams, camping, retreats, theatre, fun, food and frolic (see Jn. 6:24-27; Rom. 14:17-19; 1 Cor. 11:34). At the heart of the gospel is the death of the Son of God. What should that tell us of the nature of the gospel?</a:t>
            </a:r>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9C264C9F-165E-4BC8-BC54-D35588A2D1C7}" type="slidenum">
              <a:rPr lang="en-US" altLang="en-US">
                <a:solidFill>
                  <a:prstClr val="black"/>
                </a:solidFill>
                <a:latin typeface="Arial" pitchFamily="34" charset="0"/>
              </a:rPr>
              <a:pPr/>
              <a:t>4</a:t>
            </a:fld>
            <a:endParaRPr lang="en-US" altLang="en-US">
              <a:solidFill>
                <a:prstClr val="black"/>
              </a:solidFill>
              <a:latin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This</a:t>
            </a:r>
            <a:r>
              <a:rPr lang="en-US" altLang="en-US" baseline="0" dirty="0">
                <a:latin typeface="Arial" pitchFamily="34" charset="0"/>
              </a:rPr>
              <a:t> is a snapshot of true religion from the Master’s own mouth and how different is it from what we see today?</a:t>
            </a:r>
            <a:endParaRPr lang="en-US" alt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9C264C9F-165E-4BC8-BC54-D35588A2D1C7}" type="slidenum">
              <a:rPr lang="en-US" altLang="en-US">
                <a:solidFill>
                  <a:prstClr val="black"/>
                </a:solidFill>
                <a:latin typeface="Arial" pitchFamily="34" charset="0"/>
              </a:rPr>
              <a:pPr/>
              <a:t>5</a:t>
            </a:fld>
            <a:endParaRPr lang="en-US" altLang="en-US">
              <a:solidFill>
                <a:prstClr val="black"/>
              </a:solidFill>
              <a:latin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[CLICK Thru]</a:t>
            </a:r>
          </a:p>
          <a:p>
            <a:pPr eaLnBrk="1" hangingPunct="1"/>
            <a:endParaRPr lang="en-US" altLang="en-US">
              <a:latin typeface="Arial" pitchFamily="34" charset="0"/>
            </a:endParaRPr>
          </a:p>
          <a:p>
            <a:pPr eaLnBrk="1" hangingPunct="1"/>
            <a:r>
              <a:rPr lang="en-US" altLang="en-US">
                <a:latin typeface="Arial" pitchFamily="34" charset="0"/>
              </a:rPr>
              <a:t>James gives us the prescription for good religion in James 1. He tells us some foundational things to get in order before we can be succesful in religion. Swift to hearing and slowness to speaking is against our nature. James is dealing with our appointment with God's word (see 1:18). </a:t>
            </a:r>
          </a:p>
          <a:p>
            <a:pPr eaLnBrk="1" hangingPunct="1"/>
            <a:endParaRPr lang="en-US" altLang="en-US">
              <a:latin typeface="Arial" pitchFamily="34" charset="0"/>
            </a:endParaRPr>
          </a:p>
          <a:p>
            <a:pPr eaLnBrk="1" hangingPunct="1"/>
            <a:r>
              <a:rPr lang="en-US" altLang="en-US">
                <a:latin typeface="Arial" pitchFamily="34" charset="0"/>
              </a:rPr>
              <a:t>We shoudl be swift to hear it and slow to speak back. We ought not snap back at the word. We ought not get angry with the message of God.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6FC62784-1D7D-4192-8A8D-236785D92D3C}" type="slidenum">
              <a:rPr lang="en-US" altLang="en-US">
                <a:latin typeface="Arial" pitchFamily="34" charset="0"/>
              </a:rPr>
              <a:pPr/>
              <a:t>6</a:t>
            </a:fld>
            <a:endParaRPr lang="en-US" altLang="en-US">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E3931516-8D92-4E9D-B726-81F6E538BEBB}" type="slidenum">
              <a:rPr lang="en-US" altLang="en-US">
                <a:latin typeface="Arial" pitchFamily="34" charset="0"/>
              </a:rPr>
              <a:pPr/>
              <a:t>7</a:t>
            </a:fld>
            <a:endParaRPr lang="en-US" alt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B3A6449A-254C-4740-9EFE-450712DD7DF3}" type="slidenum">
              <a:rPr lang="en-US" altLang="en-US">
                <a:latin typeface="Arial" pitchFamily="34" charset="0"/>
              </a:rPr>
              <a:pPr/>
              <a:t>8</a:t>
            </a:fld>
            <a:endParaRPr lang="en-US" altLang="en-US">
              <a:latin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[click] Some do not</a:t>
            </a:r>
            <a:r>
              <a:rPr lang="en-US" altLang="en-US" baseline="0" dirty="0">
                <a:latin typeface="Arial" pitchFamily="34" charset="0"/>
              </a:rPr>
              <a:t> want to come to the light but want to lurk and live in the shadows. They have sin in their lives but they like it. They do not want to be judged. They do not want to be challenged. They do not want to change. Coming to the light means change for them and they are not interested. </a:t>
            </a:r>
            <a:endParaRPr lang="en-US" alt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2C0EC4BD-6B33-4940-A389-5AF68A2AF78E}" type="slidenum">
              <a:rPr lang="en-US" altLang="en-US">
                <a:latin typeface="Arial" pitchFamily="34" charset="0"/>
              </a:rPr>
              <a:pPr/>
              <a:t>9</a:t>
            </a:fld>
            <a:endParaRPr lang="en-US" altLang="en-U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[CLICK X2]</a:t>
            </a:r>
          </a:p>
          <a:p>
            <a:pPr eaLnBrk="1" hangingPunct="1"/>
            <a:r>
              <a:rPr lang="en-US" altLang="en-US" dirty="0">
                <a:latin typeface="Arial" pitchFamily="34" charset="0"/>
              </a:rPr>
              <a:t>[CLICK] </a:t>
            </a:r>
            <a:r>
              <a:rPr lang="en-US" altLang="en-US" b="1" dirty="0">
                <a:latin typeface="Arial" pitchFamily="34" charset="0"/>
              </a:rPr>
              <a:t>beliefs</a:t>
            </a:r>
            <a:r>
              <a:rPr lang="en-US" altLang="en-US" dirty="0">
                <a:latin typeface="Arial" pitchFamily="34" charset="0"/>
              </a:rPr>
              <a:t> – some believe in only one person of the Godhead, </a:t>
            </a:r>
            <a:r>
              <a:rPr lang="en-US" altLang="en-US" dirty="0" err="1">
                <a:latin typeface="Arial" pitchFamily="34" charset="0"/>
              </a:rPr>
              <a:t>premillennialism</a:t>
            </a:r>
            <a:r>
              <a:rPr lang="en-US" altLang="en-US" dirty="0">
                <a:latin typeface="Arial" pitchFamily="34" charset="0"/>
              </a:rPr>
              <a:t>, limited atonement, different plans of salvation, no hell, evolution, faith alone, etc.</a:t>
            </a:r>
          </a:p>
          <a:p>
            <a:pPr eaLnBrk="1" hangingPunct="1"/>
            <a:r>
              <a:rPr lang="en-US" altLang="en-US" dirty="0">
                <a:latin typeface="Arial" pitchFamily="34" charset="0"/>
              </a:rPr>
              <a:t>[CLICK] </a:t>
            </a:r>
            <a:r>
              <a:rPr lang="en-US" altLang="en-US" b="1" dirty="0">
                <a:latin typeface="Arial" pitchFamily="34" charset="0"/>
              </a:rPr>
              <a:t>practice</a:t>
            </a:r>
            <a:r>
              <a:rPr lang="en-US" altLang="en-US" dirty="0">
                <a:latin typeface="Arial" pitchFamily="34" charset="0"/>
              </a:rPr>
              <a:t> - sprinkling, instrumental music, dance, theatre, social gospel, Sabbath keeping, leavened bread for Lord’s Supper, insistent upon one container for fruit of the vine, solicit offerings whenever they meet, Lord’s Supper not every first day, etc.</a:t>
            </a:r>
          </a:p>
          <a:p>
            <a:pPr eaLnBrk="1" hangingPunct="1"/>
            <a:r>
              <a:rPr lang="en-US" altLang="en-US" dirty="0">
                <a:latin typeface="Arial" pitchFamily="34" charset="0"/>
              </a:rPr>
              <a:t>[CLICK] </a:t>
            </a:r>
            <a:r>
              <a:rPr lang="en-US" altLang="en-US" b="1" dirty="0">
                <a:latin typeface="Arial" pitchFamily="34" charset="0"/>
              </a:rPr>
              <a:t>authority</a:t>
            </a:r>
            <a:r>
              <a:rPr lang="en-US" altLang="en-US" dirty="0">
                <a:latin typeface="Arial" pitchFamily="34" charset="0"/>
              </a:rPr>
              <a:t> - creeds to supplement scripture, tradition, followers of man, etc.</a:t>
            </a:r>
          </a:p>
          <a:p>
            <a:pPr eaLnBrk="1" hangingPunct="1"/>
            <a:r>
              <a:rPr lang="en-US" altLang="en-US" dirty="0">
                <a:latin typeface="Arial" pitchFamily="34" charset="0"/>
              </a:rPr>
              <a:t>“that they all may be one, as You, Father, are in Me, and I in You; that they also may be one in Us, that the world may believe that You sent Me” (Jn. 17:21)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AD1C0481-667D-4E1A-A477-0FE49C6553BB}" type="slidenum">
              <a:rPr lang="en-US"/>
              <a:pPr>
                <a:defRPr/>
              </a:pPr>
              <a:t>‹#›</a:t>
            </a:fld>
            <a:endParaRPr lang="en-US"/>
          </a:p>
        </p:txBody>
      </p:sp>
    </p:spTree>
    <p:extLst>
      <p:ext uri="{BB962C8B-B14F-4D97-AF65-F5344CB8AC3E}">
        <p14:creationId xmlns:p14="http://schemas.microsoft.com/office/powerpoint/2010/main" val="328875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B6F7C-6CAD-452B-8938-AE9A335BC8B4}" type="slidenum">
              <a:rPr lang="en-US"/>
              <a:pPr>
                <a:defRPr/>
              </a:pPr>
              <a:t>‹#›</a:t>
            </a:fld>
            <a:endParaRPr lang="en-US"/>
          </a:p>
        </p:txBody>
      </p:sp>
    </p:spTree>
    <p:extLst>
      <p:ext uri="{BB962C8B-B14F-4D97-AF65-F5344CB8AC3E}">
        <p14:creationId xmlns:p14="http://schemas.microsoft.com/office/powerpoint/2010/main" val="358741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00FD37-015E-4072-AFF0-DEA788F2601A}" type="slidenum">
              <a:rPr lang="en-US"/>
              <a:pPr>
                <a:defRPr/>
              </a:pPr>
              <a:t>‹#›</a:t>
            </a:fld>
            <a:endParaRPr lang="en-US"/>
          </a:p>
        </p:txBody>
      </p:sp>
    </p:spTree>
    <p:extLst>
      <p:ext uri="{BB962C8B-B14F-4D97-AF65-F5344CB8AC3E}">
        <p14:creationId xmlns:p14="http://schemas.microsoft.com/office/powerpoint/2010/main" val="159353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solidFill>
                <a:srgbClr val="000000"/>
              </a:solidFill>
              <a:latin typeface="Arial" pitchFamily="34"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Arial" pitchFamily="34" charset="0"/>
            </a:endParaRPr>
          </a:p>
        </p:txBody>
      </p:sp>
      <p:sp>
        <p:nvSpPr>
          <p:cNvPr id="54274"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542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462A1C1B-417F-4939-B0B7-2375A9F6C2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7503469"/>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D2D47-C1DE-4DB9-B254-931E767BA5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9892041"/>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EC4A62-E021-4436-BF56-49F49BB112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99513143"/>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87BA85-03A9-4855-A158-BF2FEA6AFB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4744626"/>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A3BF01-156E-4392-99CE-7003BAC961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0062564"/>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D2047C-6815-47BE-9876-ACD5CB994D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59168"/>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50D63F-BD7E-47BF-8BED-46C1C45C62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1469612"/>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7EF697-A970-4D89-8B76-4C540024B27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927432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84C779-769D-4480-8DEE-E014D90D2923}" type="slidenum">
              <a:rPr lang="en-US"/>
              <a:pPr>
                <a:defRPr/>
              </a:pPr>
              <a:t>‹#›</a:t>
            </a:fld>
            <a:endParaRPr lang="en-US"/>
          </a:p>
        </p:txBody>
      </p:sp>
    </p:spTree>
    <p:extLst>
      <p:ext uri="{BB962C8B-B14F-4D97-AF65-F5344CB8AC3E}">
        <p14:creationId xmlns:p14="http://schemas.microsoft.com/office/powerpoint/2010/main" val="145671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E44F9F-81AD-484D-9FAC-1B8701AC44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1732448"/>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288BA7-66EC-40C4-B497-B218790B0A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5083122"/>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42FC5F-F193-4AD8-B328-1769E66D92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5190537"/>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AD1C0481-667D-4E1A-A477-0FE49C6553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6651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4C779-769D-4480-8DEE-E014D90D29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365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6F937C-180D-4A38-AEE2-4F19060FEC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2798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6D8239-91E0-4F20-A715-F481F87C4F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2446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F77381-67D1-4267-A89B-0475174508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5290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180388-B569-4D5E-B431-9AFCAE1D0D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4235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E63ABC-0587-4AE2-8D2D-DA3551E40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760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6F937C-180D-4A38-AEE2-4F19060FEC99}" type="slidenum">
              <a:rPr lang="en-US"/>
              <a:pPr>
                <a:defRPr/>
              </a:pPr>
              <a:t>‹#›</a:t>
            </a:fld>
            <a:endParaRPr lang="en-US"/>
          </a:p>
        </p:txBody>
      </p:sp>
    </p:spTree>
    <p:extLst>
      <p:ext uri="{BB962C8B-B14F-4D97-AF65-F5344CB8AC3E}">
        <p14:creationId xmlns:p14="http://schemas.microsoft.com/office/powerpoint/2010/main" val="3756088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D1C7AC-73CE-4518-993C-F16B0D518F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33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D4485F-9899-4219-A1CC-10CF64DD4E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2877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B6F7C-6CAD-452B-8938-AE9A335BC8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8342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00FD37-015E-4072-AFF0-DEA788F260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7418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AD1C0481-667D-4E1A-A477-0FE49C6553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8823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4C779-769D-4480-8DEE-E014D90D29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557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6F937C-180D-4A38-AEE2-4F19060FEC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0629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6D8239-91E0-4F20-A715-F481F87C4F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0978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F77381-67D1-4267-A89B-0475174508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6416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180388-B569-4D5E-B431-9AFCAE1D0D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293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D8239-91E0-4F20-A715-F481F87C4FC2}" type="slidenum">
              <a:rPr lang="en-US"/>
              <a:pPr>
                <a:defRPr/>
              </a:pPr>
              <a:t>‹#›</a:t>
            </a:fld>
            <a:endParaRPr lang="en-US"/>
          </a:p>
        </p:txBody>
      </p:sp>
    </p:spTree>
    <p:extLst>
      <p:ext uri="{BB962C8B-B14F-4D97-AF65-F5344CB8AC3E}">
        <p14:creationId xmlns:p14="http://schemas.microsoft.com/office/powerpoint/2010/main" val="3910441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E63ABC-0587-4AE2-8D2D-DA3551E40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559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D1C7AC-73CE-4518-993C-F16B0D518F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736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D4485F-9899-4219-A1CC-10CF64DD4E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9206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B6F7C-6CAD-452B-8938-AE9A335BC8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981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00FD37-015E-4072-AFF0-DEA788F260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781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F77381-67D1-4267-A89B-04751745081A}" type="slidenum">
              <a:rPr lang="en-US"/>
              <a:pPr>
                <a:defRPr/>
              </a:pPr>
              <a:t>‹#›</a:t>
            </a:fld>
            <a:endParaRPr lang="en-US"/>
          </a:p>
        </p:txBody>
      </p:sp>
    </p:spTree>
    <p:extLst>
      <p:ext uri="{BB962C8B-B14F-4D97-AF65-F5344CB8AC3E}">
        <p14:creationId xmlns:p14="http://schemas.microsoft.com/office/powerpoint/2010/main" val="135990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180388-B569-4D5E-B431-9AFCAE1D0D7D}" type="slidenum">
              <a:rPr lang="en-US"/>
              <a:pPr>
                <a:defRPr/>
              </a:pPr>
              <a:t>‹#›</a:t>
            </a:fld>
            <a:endParaRPr lang="en-US"/>
          </a:p>
        </p:txBody>
      </p:sp>
    </p:spTree>
    <p:extLst>
      <p:ext uri="{BB962C8B-B14F-4D97-AF65-F5344CB8AC3E}">
        <p14:creationId xmlns:p14="http://schemas.microsoft.com/office/powerpoint/2010/main" val="122343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E63ABC-0587-4AE2-8D2D-DA3551E40D12}" type="slidenum">
              <a:rPr lang="en-US"/>
              <a:pPr>
                <a:defRPr/>
              </a:pPr>
              <a:t>‹#›</a:t>
            </a:fld>
            <a:endParaRPr lang="en-US"/>
          </a:p>
        </p:txBody>
      </p:sp>
    </p:spTree>
    <p:extLst>
      <p:ext uri="{BB962C8B-B14F-4D97-AF65-F5344CB8AC3E}">
        <p14:creationId xmlns:p14="http://schemas.microsoft.com/office/powerpoint/2010/main" val="303346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D1C7AC-73CE-4518-993C-F16B0D518F32}" type="slidenum">
              <a:rPr lang="en-US"/>
              <a:pPr>
                <a:defRPr/>
              </a:pPr>
              <a:t>‹#›</a:t>
            </a:fld>
            <a:endParaRPr lang="en-US"/>
          </a:p>
        </p:txBody>
      </p:sp>
    </p:spTree>
    <p:extLst>
      <p:ext uri="{BB962C8B-B14F-4D97-AF65-F5344CB8AC3E}">
        <p14:creationId xmlns:p14="http://schemas.microsoft.com/office/powerpoint/2010/main" val="175649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D4485F-9899-4219-A1CC-10CF64DD4E47}" type="slidenum">
              <a:rPr lang="en-US"/>
              <a:pPr>
                <a:defRPr/>
              </a:pPr>
              <a:t>‹#›</a:t>
            </a:fld>
            <a:endParaRPr lang="en-US"/>
          </a:p>
        </p:txBody>
      </p:sp>
    </p:spTree>
    <p:extLst>
      <p:ext uri="{BB962C8B-B14F-4D97-AF65-F5344CB8AC3E}">
        <p14:creationId xmlns:p14="http://schemas.microsoft.com/office/powerpoint/2010/main" val="378817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a:defRPr/>
            </a:pPr>
            <a:fld id="{710CC59F-DB68-44D3-9D90-8D3C005E800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25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eaLnBrk="1" hangingPunct="1">
              <a:defRPr/>
            </a:pPr>
            <a:endParaRPr lang="en-US" altLang="en-US">
              <a:solidFill>
                <a:srgbClr val="000000"/>
              </a:solidFill>
            </a:endParaRPr>
          </a:p>
        </p:txBody>
      </p:sp>
      <p:sp>
        <p:nvSpPr>
          <p:cNvPr id="532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eaLnBrk="1" hangingPunct="1">
              <a:defRPr/>
            </a:pPr>
            <a:endParaRPr lang="en-US" altLang="en-US">
              <a:solidFill>
                <a:srgbClr val="000000"/>
              </a:solidFill>
            </a:endParaRPr>
          </a:p>
        </p:txBody>
      </p:sp>
      <p:sp>
        <p:nvSpPr>
          <p:cNvPr id="5325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eaLnBrk="1" hangingPunct="1">
              <a:defRPr/>
            </a:pPr>
            <a:fld id="{0E62ADCA-3894-4E2B-8FE6-EA8655A01C85}" type="slidenum">
              <a:rPr lang="en-US" altLang="en-US">
                <a:solidFill>
                  <a:srgbClr val="000000"/>
                </a:solidFill>
              </a:rPr>
              <a:pPr eaLnBrk="1" hangingPunct="1">
                <a:defRPr/>
              </a:pPr>
              <a:t>‹#›</a:t>
            </a:fld>
            <a:endParaRPr lang="en-US" altLang="en-US">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solidFill>
                <a:srgbClr val="000000"/>
              </a:solidFill>
              <a:latin typeface="Arial" pitchFamily="34" charset="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Arial" pitchFamily="34" charset="0"/>
            </a:endParaRPr>
          </a:p>
        </p:txBody>
      </p:sp>
    </p:spTree>
    <p:extLst>
      <p:ext uri="{BB962C8B-B14F-4D97-AF65-F5344CB8AC3E}">
        <p14:creationId xmlns:p14="http://schemas.microsoft.com/office/powerpoint/2010/main" val="100675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Arial"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a:defRPr/>
            </a:pPr>
            <a:fld id="{710CC59F-DB68-44D3-9D90-8D3C005E80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449227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Arial"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a:defRPr/>
            </a:pPr>
            <a:fld id="{710CC59F-DB68-44D3-9D90-8D3C005E80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280671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wm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a:t>Christianity</a:t>
            </a:r>
          </a:p>
        </p:txBody>
      </p:sp>
      <p:sp>
        <p:nvSpPr>
          <p:cNvPr id="4099" name="Rectangle 3"/>
          <p:cNvSpPr>
            <a:spLocks noGrp="1" noChangeArrowheads="1"/>
          </p:cNvSpPr>
          <p:nvPr>
            <p:ph type="subTitle" idx="1"/>
          </p:nvPr>
        </p:nvSpPr>
        <p:spPr/>
        <p:txBody>
          <a:bodyPr/>
          <a:lstStyle/>
          <a:p>
            <a:pPr eaLnBrk="1" hangingPunct="1"/>
            <a:r>
              <a:rPr lang="en-US" altLang="en-US"/>
              <a:t>NOT FOR EVERYONE</a:t>
            </a:r>
          </a:p>
        </p:txBody>
      </p:sp>
      <p:sp>
        <p:nvSpPr>
          <p:cNvPr id="4100" name="Text Box 4"/>
          <p:cNvSpPr txBox="1">
            <a:spLocks noChangeArrowheads="1"/>
          </p:cNvSpPr>
          <p:nvPr/>
        </p:nvSpPr>
        <p:spPr bwMode="auto">
          <a:xfrm>
            <a:off x="0" y="5613737"/>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a:spcBef>
                <a:spcPct val="50000"/>
              </a:spcBef>
            </a:pPr>
            <a:r>
              <a:rPr lang="en-US" altLang="en-US" sz="2400" dirty="0"/>
              <a:t> "For many are called, but few are chosen”</a:t>
            </a:r>
          </a:p>
          <a:p>
            <a:pPr algn="ctr">
              <a:spcBef>
                <a:spcPct val="50000"/>
              </a:spcBef>
            </a:pPr>
            <a:r>
              <a:rPr lang="en-US" altLang="en-US" sz="2400" dirty="0"/>
              <a:t>(Matthew 22:14)</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100"/>
                                        </p:tgtEl>
                                        <p:attrNameLst>
                                          <p:attrName>style.visibility</p:attrName>
                                        </p:attrNameLst>
                                      </p:cBhvr>
                                      <p:to>
                                        <p:strVal val="visible"/>
                                      </p:to>
                                    </p:set>
                                    <p:animEffect transition="in" filter="fade">
                                      <p:cBhvr>
                                        <p:cTn id="7" dur="1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Being A Christian. . .</a:t>
            </a:r>
          </a:p>
        </p:txBody>
      </p:sp>
      <p:sp>
        <p:nvSpPr>
          <p:cNvPr id="21507" name="Rectangle 3"/>
          <p:cNvSpPr>
            <a:spLocks noGrp="1" noChangeArrowheads="1"/>
          </p:cNvSpPr>
          <p:nvPr>
            <p:ph type="body" idx="1"/>
          </p:nvPr>
        </p:nvSpPr>
        <p:spPr>
          <a:xfrm>
            <a:off x="152400" y="1219200"/>
            <a:ext cx="8763000" cy="5638800"/>
          </a:xfrm>
          <a:solidFill>
            <a:schemeClr val="accent2"/>
          </a:solidFill>
        </p:spPr>
        <p:txBody>
          <a:bodyPr>
            <a:normAutofit fontScale="92500"/>
          </a:bodyPr>
          <a:lstStyle/>
          <a:p>
            <a:pPr eaLnBrk="1" hangingPunct="1">
              <a:buFont typeface="Wingdings" panose="05000000000000000000" pitchFamily="2" charset="2"/>
              <a:buChar char="Ø"/>
            </a:pPr>
            <a:r>
              <a:rPr lang="en-US" altLang="en-US" sz="4300" dirty="0">
                <a:solidFill>
                  <a:srgbClr val="FFFF00"/>
                </a:solidFill>
                <a:latin typeface="Aharoni" panose="02010803020104030203" pitchFamily="2" charset="-79"/>
                <a:cs typeface="Aharoni" panose="02010803020104030203" pitchFamily="2" charset="-79"/>
              </a:rPr>
              <a:t>is not for those who </a:t>
            </a:r>
            <a:r>
              <a:rPr lang="en-US" altLang="en-US" sz="4300" dirty="0">
                <a:latin typeface="Aharoni" panose="02010803020104030203" pitchFamily="2" charset="-79"/>
                <a:cs typeface="Aharoni" panose="02010803020104030203" pitchFamily="2" charset="-79"/>
              </a:rPr>
              <a:t>are not teachable</a:t>
            </a:r>
          </a:p>
          <a:p>
            <a:pPr marL="857250" lvl="2" indent="-457200" eaLnBrk="1" hangingPunct="1">
              <a:buNone/>
            </a:pPr>
            <a:r>
              <a:rPr lang="en-US" altLang="en-US" sz="2800" dirty="0"/>
              <a:t>11  And He Himself gave some to be apostles, some prophets, some evangelists, and some pastors and teachers,</a:t>
            </a:r>
          </a:p>
          <a:p>
            <a:pPr marL="857250" lvl="2" indent="-457200" eaLnBrk="1" hangingPunct="1">
              <a:buNone/>
            </a:pPr>
            <a:r>
              <a:rPr lang="en-US" altLang="en-US" sz="2800" dirty="0"/>
              <a:t>12  for the equipping of the saints for the work of ministry, for the edifying of the body of Christ,</a:t>
            </a:r>
          </a:p>
          <a:p>
            <a:pPr marL="857250" lvl="2" indent="-457200" eaLnBrk="1" hangingPunct="1">
              <a:buNone/>
            </a:pPr>
            <a:r>
              <a:rPr lang="en-US" altLang="en-US" sz="2800" dirty="0"/>
              <a:t>13  till we all come to the unity of the faith and of the knowledge of the Son of God, to a perfect man, to the measure of the stature of the fullness of Christ</a:t>
            </a:r>
            <a:br>
              <a:rPr lang="en-US" altLang="en-US" sz="2800" dirty="0"/>
            </a:br>
            <a:r>
              <a:rPr lang="en-US" altLang="en-US" sz="2800" b="1" dirty="0"/>
              <a:t>Ephesians 4:11-13</a:t>
            </a:r>
          </a:p>
        </p:txBody>
      </p:sp>
      <p:sp>
        <p:nvSpPr>
          <p:cNvPr id="2" name="Rectangle 1"/>
          <p:cNvSpPr/>
          <p:nvPr/>
        </p:nvSpPr>
        <p:spPr bwMode="auto">
          <a:xfrm>
            <a:off x="1066800" y="3810000"/>
            <a:ext cx="609600" cy="457200"/>
          </a:xfrm>
          <a:prstGeom prst="rect">
            <a:avLst/>
          </a:prstGeom>
          <a:noFill/>
          <a:ln w="5715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pitchFamily="34" charset="0"/>
            </a:endParaRPr>
          </a:p>
        </p:txBody>
      </p:sp>
      <p:sp>
        <p:nvSpPr>
          <p:cNvPr id="3" name="TextBox 2"/>
          <p:cNvSpPr txBox="1"/>
          <p:nvPr/>
        </p:nvSpPr>
        <p:spPr>
          <a:xfrm>
            <a:off x="4572000" y="3276600"/>
            <a:ext cx="2776722" cy="646331"/>
          </a:xfrm>
          <a:prstGeom prst="rect">
            <a:avLst/>
          </a:prstGeom>
          <a:solidFill>
            <a:schemeClr val="tx2">
              <a:lumMod val="75000"/>
            </a:schemeClr>
          </a:solidFill>
          <a:ln>
            <a:solidFill>
              <a:srgbClr val="6600CC"/>
            </a:solidFill>
          </a:ln>
        </p:spPr>
        <p:txBody>
          <a:bodyPr wrap="none" rtlCol="0">
            <a:spAutoFit/>
          </a:bodyPr>
          <a:lstStyle/>
          <a:p>
            <a:r>
              <a:rPr lang="en-US" sz="3600" dirty="0">
                <a:solidFill>
                  <a:srgbClr val="6600CC"/>
                </a:solidFill>
                <a:latin typeface="Aharoni" panose="02010803020104030203" pitchFamily="2" charset="-79"/>
                <a:cs typeface="Aharoni" panose="02010803020104030203" pitchFamily="2" charset="-79"/>
              </a:rPr>
              <a:t>FOR WHAT?</a:t>
            </a:r>
          </a:p>
        </p:txBody>
      </p:sp>
      <p:cxnSp>
        <p:nvCxnSpPr>
          <p:cNvPr id="5" name="Straight Connector 4"/>
          <p:cNvCxnSpPr/>
          <p:nvPr/>
        </p:nvCxnSpPr>
        <p:spPr bwMode="auto">
          <a:xfrm>
            <a:off x="1219200" y="5105400"/>
            <a:ext cx="7239000" cy="0"/>
          </a:xfrm>
          <a:prstGeom prst="line">
            <a:avLst/>
          </a:prstGeom>
          <a:solidFill>
            <a:schemeClr val="accent1"/>
          </a:solidFill>
          <a:ln w="76200" cap="flat" cmpd="sng" algn="ctr">
            <a:solidFill>
              <a:srgbClr val="6600CC"/>
            </a:solidFill>
            <a:prstDash val="solid"/>
            <a:round/>
            <a:headEnd type="none" w="med" len="med"/>
            <a:tailEnd type="none" w="med" len="med"/>
          </a:ln>
          <a:effectLst/>
        </p:spPr>
      </p:cxnSp>
      <p:cxnSp>
        <p:nvCxnSpPr>
          <p:cNvPr id="8" name="Straight Connector 7"/>
          <p:cNvCxnSpPr/>
          <p:nvPr/>
        </p:nvCxnSpPr>
        <p:spPr bwMode="auto">
          <a:xfrm>
            <a:off x="1219200" y="5486400"/>
            <a:ext cx="5257800" cy="0"/>
          </a:xfrm>
          <a:prstGeom prst="line">
            <a:avLst/>
          </a:prstGeom>
          <a:solidFill>
            <a:schemeClr val="accent1"/>
          </a:solidFill>
          <a:ln w="76200" cap="flat" cmpd="sng" algn="ctr">
            <a:solidFill>
              <a:srgbClr val="6600CC"/>
            </a:solidFill>
            <a:prstDash val="solid"/>
            <a:round/>
            <a:headEnd type="none" w="med" len="med"/>
            <a:tailEnd type="none" w="med" len="med"/>
          </a:ln>
          <a:effectLst/>
        </p:spPr>
      </p:cxn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4675517" y="4934235"/>
              <a:ext cx="862920" cy="0"/>
            </p14:xfrm>
          </p:contentPart>
        </mc:Choice>
        <mc:Fallback xmlns="">
          <p:pic>
            <p:nvPicPr>
              <p:cNvPr id="7" name="Ink 6"/>
              <p:cNvPicPr/>
              <p:nvPr/>
            </p:nvPicPr>
            <p:blipFill>
              <a:blip r:embed="rId4"/>
              <a:stretch>
                <a:fillRect/>
              </a:stretch>
            </p:blipFill>
            <p:spPr>
              <a:xfrm>
                <a:off x="0" y="0"/>
                <a:ext cx="862920" cy="0"/>
              </a:xfrm>
              <a:prstGeom prst="rect">
                <a:avLst/>
              </a:prstGeom>
            </p:spPr>
          </p:pic>
        </mc:Fallback>
      </mc:AlternateContent>
      <p:sp>
        <p:nvSpPr>
          <p:cNvPr id="15" name="Rectangle 14"/>
          <p:cNvSpPr/>
          <p:nvPr/>
        </p:nvSpPr>
        <p:spPr bwMode="auto">
          <a:xfrm>
            <a:off x="1682150" y="5105400"/>
            <a:ext cx="1823049" cy="381000"/>
          </a:xfrm>
          <a:prstGeom prst="rect">
            <a:avLst/>
          </a:prstGeom>
          <a:noFill/>
          <a:ln w="5715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pitchFamily="34" charset="0"/>
            </a:endParaRPr>
          </a:p>
        </p:txBody>
      </p:sp>
      <p:sp>
        <p:nvSpPr>
          <p:cNvPr id="16" name="Rectangle 15"/>
          <p:cNvSpPr/>
          <p:nvPr/>
        </p:nvSpPr>
        <p:spPr bwMode="auto">
          <a:xfrm>
            <a:off x="4653952" y="4724400"/>
            <a:ext cx="884486" cy="381000"/>
          </a:xfrm>
          <a:prstGeom prst="rect">
            <a:avLst/>
          </a:prstGeom>
          <a:noFill/>
          <a:ln w="5715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pitchFamily="34" charset="0"/>
            </a:endParaRPr>
          </a:p>
        </p:txBody>
      </p:sp>
    </p:spTree>
    <p:extLst>
      <p:ext uri="{BB962C8B-B14F-4D97-AF65-F5344CB8AC3E}">
        <p14:creationId xmlns:p14="http://schemas.microsoft.com/office/powerpoint/2010/main" val="2881184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childTnLst>
                          </p:cTn>
                        </p:par>
                        <p:par>
                          <p:cTn id="13" fill="hold">
                            <p:stCondLst>
                              <p:cond delay="500"/>
                            </p:stCondLst>
                            <p:childTnLst>
                              <p:par>
                                <p:cTn id="14" presetID="21" presetClass="entr" presetSubtype="1" fill="hold" grpId="0" nodeType="after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par>
                          <p:cTn id="17" fill="hold">
                            <p:stCondLst>
                              <p:cond delay="3500"/>
                            </p:stCondLst>
                            <p:childTnLst>
                              <p:par>
                                <p:cTn id="18" presetID="23" presetClass="entr" presetSubtype="3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strVal val="4*#ppt_w"/>
                                          </p:val>
                                        </p:tav>
                                        <p:tav tm="100000">
                                          <p:val>
                                            <p:strVal val="#ppt_w"/>
                                          </p:val>
                                        </p:tav>
                                      </p:tavLst>
                                    </p:anim>
                                    <p:anim calcmode="lin" valueType="num">
                                      <p:cBhvr>
                                        <p:cTn id="21"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507">
                                            <p:txEl>
                                              <p:pRg st="3" end="3"/>
                                            </p:txEl>
                                          </p:spTgt>
                                        </p:tgtEl>
                                        <p:attrNameLst>
                                          <p:attrName>style.visibility</p:attrName>
                                        </p:attrNameLst>
                                      </p:cBhvr>
                                      <p:to>
                                        <p:strVal val="visible"/>
                                      </p:to>
                                    </p:set>
                                    <p:animEffect transition="in" filter="fade">
                                      <p:cBhvr>
                                        <p:cTn id="26" dur="500"/>
                                        <p:tgtEl>
                                          <p:spTgt spid="21507">
                                            <p:txEl>
                                              <p:pRg st="3" end="3"/>
                                            </p:txEl>
                                          </p:spTgt>
                                        </p:tgtEl>
                                      </p:cBhvr>
                                    </p:animEffect>
                                  </p:childTnLst>
                                </p:cTn>
                              </p:par>
                              <p:par>
                                <p:cTn id="27" presetID="42" presetClass="exit" presetSubtype="0" fill="hold" grpId="1" nodeType="withEffect">
                                  <p:stCondLst>
                                    <p:cond delay="0"/>
                                  </p:stCondLst>
                                  <p:childTnLst>
                                    <p:animEffect transition="out" filter="fade">
                                      <p:cBhvr>
                                        <p:cTn id="28" dur="1000"/>
                                        <p:tgtEl>
                                          <p:spTgt spid="3"/>
                                        </p:tgtEl>
                                      </p:cBhvr>
                                    </p:animEffect>
                                    <p:anim calcmode="lin" valueType="num">
                                      <p:cBhvr>
                                        <p:cTn id="29" dur="1000"/>
                                        <p:tgtEl>
                                          <p:spTgt spid="3"/>
                                        </p:tgtEl>
                                        <p:attrNameLst>
                                          <p:attrName>ppt_x</p:attrName>
                                        </p:attrNameLst>
                                      </p:cBhvr>
                                      <p:tavLst>
                                        <p:tav tm="0">
                                          <p:val>
                                            <p:strVal val="ppt_x"/>
                                          </p:val>
                                        </p:tav>
                                        <p:tav tm="100000">
                                          <p:val>
                                            <p:strVal val="ppt_x"/>
                                          </p:val>
                                        </p:tav>
                                      </p:tavLst>
                                    </p:anim>
                                    <p:anim calcmode="lin" valueType="num">
                                      <p:cBhvr>
                                        <p:cTn id="30" dur="1000"/>
                                        <p:tgtEl>
                                          <p:spTgt spid="3"/>
                                        </p:tgtEl>
                                        <p:attrNameLst>
                                          <p:attrName>ppt_y</p:attrName>
                                        </p:attrNameLst>
                                      </p:cBhvr>
                                      <p:tavLst>
                                        <p:tav tm="0">
                                          <p:val>
                                            <p:strVal val="ppt_y"/>
                                          </p:val>
                                        </p:tav>
                                        <p:tav tm="100000">
                                          <p:val>
                                            <p:strVal val="ppt_y+.1"/>
                                          </p:val>
                                        </p:tav>
                                      </p:tavLst>
                                    </p:anim>
                                    <p:set>
                                      <p:cBhvr>
                                        <p:cTn id="31" dur="1" fill="hold">
                                          <p:stCondLst>
                                            <p:cond delay="999"/>
                                          </p:stCondLst>
                                        </p:cTn>
                                        <p:tgtEl>
                                          <p:spTgt spid="3"/>
                                        </p:tgtEl>
                                        <p:attrNameLst>
                                          <p:attrName>style.visibility</p:attrName>
                                        </p:attrNameLst>
                                      </p:cBhvr>
                                      <p:to>
                                        <p:strVal val="hidden"/>
                                      </p:to>
                                    </p:set>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750" fill="hold"/>
                                        <p:tgtEl>
                                          <p:spTgt spid="5"/>
                                        </p:tgtEl>
                                        <p:attrNameLst>
                                          <p:attrName>ppt_x</p:attrName>
                                        </p:attrNameLst>
                                      </p:cBhvr>
                                      <p:tavLst>
                                        <p:tav tm="0">
                                          <p:val>
                                            <p:strVal val="0-#ppt_w/2"/>
                                          </p:val>
                                        </p:tav>
                                        <p:tav tm="100000">
                                          <p:val>
                                            <p:strVal val="#ppt_x"/>
                                          </p:val>
                                        </p:tav>
                                      </p:tavLst>
                                    </p:anim>
                                    <p:anim calcmode="lin" valueType="num">
                                      <p:cBhvr additive="base">
                                        <p:cTn id="36" dur="175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750" fill="hold"/>
                                        <p:tgtEl>
                                          <p:spTgt spid="8"/>
                                        </p:tgtEl>
                                        <p:attrNameLst>
                                          <p:attrName>ppt_x</p:attrName>
                                        </p:attrNameLst>
                                      </p:cBhvr>
                                      <p:tavLst>
                                        <p:tav tm="0">
                                          <p:val>
                                            <p:strVal val="1+#ppt_w/2"/>
                                          </p:val>
                                        </p:tav>
                                        <p:tav tm="100000">
                                          <p:val>
                                            <p:strVal val="#ppt_x"/>
                                          </p:val>
                                        </p:tav>
                                      </p:tavLst>
                                    </p:anim>
                                    <p:anim calcmode="lin" valueType="num">
                                      <p:cBhvr additive="base">
                                        <p:cTn id="40" dur="1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2000"/>
                                        <p:tgtEl>
                                          <p:spTgt spid="15"/>
                                        </p:tgtEl>
                                      </p:cBhvr>
                                    </p:animEffect>
                                  </p:childTnLst>
                                </p:cTn>
                              </p:par>
                              <p:par>
                                <p:cTn id="46" presetID="22" presetClass="entr" presetSubtype="4"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heel(1)">
                                      <p:cBhvr>
                                        <p:cTn id="51" dur="2000"/>
                                        <p:tgtEl>
                                          <p:spTgt spid="16"/>
                                        </p:tgtEl>
                                      </p:cBhvr>
                                    </p:animEffect>
                                  </p:childTnLst>
                                </p:cTn>
                              </p:par>
                            </p:childTnLst>
                          </p:cTn>
                        </p:par>
                        <p:par>
                          <p:cTn id="52" fill="hold">
                            <p:stCondLst>
                              <p:cond delay="2000"/>
                            </p:stCondLst>
                            <p:childTnLst>
                              <p:par>
                                <p:cTn id="53" presetID="16" presetClass="exit" presetSubtype="21" fill="hold" nodeType="afterEffect">
                                  <p:stCondLst>
                                    <p:cond delay="0"/>
                                  </p:stCondLst>
                                  <p:childTnLst>
                                    <p:animEffect transition="out" filter="barn(inVertical)">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6" presetClass="exit" presetSubtype="21" fill="hold" nodeType="withEffect">
                                  <p:stCondLst>
                                    <p:cond delay="0"/>
                                  </p:stCondLst>
                                  <p:childTnLst>
                                    <p:animEffect transition="out" filter="barn(inVertical)">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t>How the Lord sees the unteachable:</a:t>
            </a:r>
          </a:p>
        </p:txBody>
      </p:sp>
      <p:sp>
        <p:nvSpPr>
          <p:cNvPr id="27651" name="Rectangle 3"/>
          <p:cNvSpPr>
            <a:spLocks noGrp="1" noChangeArrowheads="1"/>
          </p:cNvSpPr>
          <p:nvPr>
            <p:ph type="body" idx="1"/>
          </p:nvPr>
        </p:nvSpPr>
        <p:spPr/>
        <p:txBody>
          <a:bodyPr/>
          <a:lstStyle/>
          <a:p>
            <a:pPr marL="0" indent="0" eaLnBrk="1" hangingPunct="1">
              <a:lnSpc>
                <a:spcPct val="90000"/>
              </a:lnSpc>
              <a:buNone/>
            </a:pPr>
            <a:r>
              <a:rPr lang="en-US" altLang="en-US" sz="3600" dirty="0"/>
              <a:t>“Don’t give what is holy to dogs or throw your pearls to pigs. Otherwise, they will trample them and then tear you to pieces” (Matt. 7:6, </a:t>
            </a:r>
            <a:r>
              <a:rPr lang="en-US" altLang="en-US" sz="3600" dirty="0" err="1"/>
              <a:t>GWV</a:t>
            </a:r>
            <a:r>
              <a:rPr lang="en-US" altLang="en-US" sz="3600" dirty="0"/>
              <a:t>)</a:t>
            </a:r>
          </a:p>
          <a:p>
            <a:pPr lvl="1" eaLnBrk="1" hangingPunct="1">
              <a:lnSpc>
                <a:spcPct val="90000"/>
              </a:lnSpc>
            </a:pPr>
            <a:r>
              <a:rPr lang="en-US" altLang="en-US" sz="3200" dirty="0"/>
              <a:t>for pressing the claims of the gospel, some return insult and injury</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en-US"/>
              <a:t>Being A Christian. . .</a:t>
            </a:r>
          </a:p>
        </p:txBody>
      </p:sp>
      <p:sp>
        <p:nvSpPr>
          <p:cNvPr id="23555" name="Rectangle 3"/>
          <p:cNvSpPr>
            <a:spLocks noGrp="1" noChangeArrowheads="1"/>
          </p:cNvSpPr>
          <p:nvPr>
            <p:ph type="body" idx="1"/>
          </p:nvPr>
        </p:nvSpPr>
        <p:spPr>
          <a:xfrm>
            <a:off x="457200" y="1447800"/>
            <a:ext cx="6629400" cy="5410200"/>
          </a:xfrm>
        </p:spPr>
        <p:txBody>
          <a:bodyPr/>
          <a:lstStyle/>
          <a:p>
            <a:pPr eaLnBrk="1" hangingPunct="1">
              <a:buFont typeface="Wingdings" panose="05000000000000000000" pitchFamily="2" charset="2"/>
              <a:buChar char="Ø"/>
            </a:pPr>
            <a:r>
              <a:rPr lang="en-US" altLang="en-US" sz="4000" dirty="0">
                <a:solidFill>
                  <a:srgbClr val="FFFF00"/>
                </a:solidFill>
                <a:latin typeface="Aharoni" panose="02010803020104030203" pitchFamily="2" charset="-79"/>
                <a:cs typeface="Aharoni" panose="02010803020104030203" pitchFamily="2" charset="-79"/>
              </a:rPr>
              <a:t>is not for the </a:t>
            </a:r>
            <a:r>
              <a:rPr lang="en-US" altLang="en-US" sz="6000" b="1" spc="600" dirty="0">
                <a:ln>
                  <a:solidFill>
                    <a:srgbClr val="6600CC"/>
                  </a:solidFill>
                </a:ln>
                <a:latin typeface="Aharoni" panose="02010803020104030203" pitchFamily="2" charset="-79"/>
                <a:cs typeface="Aharoni" panose="02010803020104030203" pitchFamily="2" charset="-79"/>
              </a:rPr>
              <a:t>MAJORITY</a:t>
            </a:r>
            <a:endParaRPr lang="en-US" altLang="en-US" sz="4000" b="1" spc="600" dirty="0">
              <a:ln>
                <a:solidFill>
                  <a:srgbClr val="6600CC"/>
                </a:solidFill>
              </a:ln>
              <a:latin typeface="Aharoni" panose="02010803020104030203" pitchFamily="2" charset="-79"/>
              <a:cs typeface="Aharoni" panose="02010803020104030203" pitchFamily="2" charset="-79"/>
            </a:endParaRPr>
          </a:p>
          <a:p>
            <a:pPr lvl="1" eaLnBrk="1" hangingPunct="1"/>
            <a:r>
              <a:rPr lang="en-US" altLang="en-US" sz="3200" dirty="0"/>
              <a:t>God’s people have always been in the </a:t>
            </a:r>
            <a:r>
              <a:rPr lang="en-US" altLang="en-US" sz="3200" b="1" dirty="0">
                <a:ln>
                  <a:solidFill>
                    <a:srgbClr val="6600CC"/>
                  </a:solidFill>
                </a:ln>
              </a:rPr>
              <a:t>minority</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p:txBody>
          <a:bodyPr/>
          <a:lstStyle/>
          <a:p>
            <a:pPr eaLnBrk="1" hangingPunct="1"/>
            <a:r>
              <a:rPr lang="en-US" altLang="en-US" sz="6000" dirty="0"/>
              <a:t>Deuteronomy 7:7</a:t>
            </a:r>
          </a:p>
        </p:txBody>
      </p:sp>
      <p:sp>
        <p:nvSpPr>
          <p:cNvPr id="4099" name="Rectangle 5"/>
          <p:cNvSpPr>
            <a:spLocks noGrp="1" noChangeArrowheads="1"/>
          </p:cNvSpPr>
          <p:nvPr>
            <p:ph type="subTitle" idx="1"/>
          </p:nvPr>
        </p:nvSpPr>
        <p:spPr>
          <a:xfrm>
            <a:off x="1981200" y="3962400"/>
            <a:ext cx="6553200" cy="2057400"/>
          </a:xfrm>
        </p:spPr>
        <p:txBody>
          <a:bodyPr/>
          <a:lstStyle/>
          <a:p>
            <a:pPr eaLnBrk="1" hangingPunct="1">
              <a:lnSpc>
                <a:spcPct val="90000"/>
              </a:lnSpc>
            </a:pPr>
            <a:r>
              <a:rPr lang="en-US" altLang="en-US" dirty="0"/>
              <a:t>“The LORD did not set His love on you nor choose you because you were more in number than any other people, for you were the least of all peoples” (</a:t>
            </a:r>
            <a:r>
              <a:rPr lang="en-US" altLang="en-US" dirty="0" err="1"/>
              <a:t>NKJV</a:t>
            </a:r>
            <a:r>
              <a:rPr lang="en-US" altLang="en-US" dirty="0"/>
              <a:t>)</a:t>
            </a:r>
          </a:p>
        </p:txBody>
      </p:sp>
    </p:spTree>
    <p:extLst>
      <p:ext uri="{BB962C8B-B14F-4D97-AF65-F5344CB8AC3E}">
        <p14:creationId xmlns:p14="http://schemas.microsoft.com/office/powerpoint/2010/main" val="1454908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z="6000" dirty="0"/>
              <a:t>1 Peter 3:20</a:t>
            </a:r>
          </a:p>
        </p:txBody>
      </p:sp>
      <p:sp>
        <p:nvSpPr>
          <p:cNvPr id="3075" name="Rectangle 3"/>
          <p:cNvSpPr>
            <a:spLocks noGrp="1" noChangeArrowheads="1"/>
          </p:cNvSpPr>
          <p:nvPr>
            <p:ph type="subTitle" idx="1"/>
          </p:nvPr>
        </p:nvSpPr>
        <p:spPr>
          <a:xfrm>
            <a:off x="1981200" y="3962400"/>
            <a:ext cx="6553200" cy="2667000"/>
          </a:xfrm>
        </p:spPr>
        <p:txBody>
          <a:bodyPr/>
          <a:lstStyle/>
          <a:p>
            <a:pPr eaLnBrk="1" hangingPunct="1">
              <a:lnSpc>
                <a:spcPct val="90000"/>
              </a:lnSpc>
            </a:pPr>
            <a:r>
              <a:rPr lang="en-US" altLang="en-US" dirty="0"/>
              <a:t>“who formerly were disobedient, when once the Divine longsuffering waited in the days of Noah, while the ark was being prepared, in which a few, that is, eight souls, were saved through water” (</a:t>
            </a:r>
            <a:r>
              <a:rPr lang="en-US" altLang="en-US" dirty="0" err="1"/>
              <a:t>NKJV</a:t>
            </a:r>
            <a:r>
              <a:rPr lang="en-US" altLang="en-US" dirty="0"/>
              <a:t>)</a:t>
            </a:r>
          </a:p>
        </p:txBody>
      </p:sp>
    </p:spTree>
    <p:extLst>
      <p:ext uri="{BB962C8B-B14F-4D97-AF65-F5344CB8AC3E}">
        <p14:creationId xmlns:p14="http://schemas.microsoft.com/office/powerpoint/2010/main" val="8331150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eaLnBrk="1" hangingPunct="1"/>
            <a:r>
              <a:rPr lang="en-US" altLang="en-US" sz="6000" dirty="0"/>
              <a:t>Matthew 7:13, 14</a:t>
            </a:r>
          </a:p>
        </p:txBody>
      </p:sp>
      <p:sp>
        <p:nvSpPr>
          <p:cNvPr id="5123" name="Rectangle 5"/>
          <p:cNvSpPr>
            <a:spLocks noGrp="1" noChangeArrowheads="1"/>
          </p:cNvSpPr>
          <p:nvPr>
            <p:ph type="subTitle" idx="1"/>
          </p:nvPr>
        </p:nvSpPr>
        <p:spPr>
          <a:xfrm>
            <a:off x="1981200" y="3962400"/>
            <a:ext cx="6553200" cy="2667000"/>
          </a:xfrm>
        </p:spPr>
        <p:txBody>
          <a:bodyPr/>
          <a:lstStyle/>
          <a:p>
            <a:pPr eaLnBrk="1" hangingPunct="1"/>
            <a:r>
              <a:rPr lang="en-US" altLang="en-US" sz="2600" baseline="30000"/>
              <a:t>13</a:t>
            </a:r>
            <a:r>
              <a:rPr lang="en-US" altLang="en-US" sz="2600"/>
              <a:t>  Go in by the narrow door; for wide is the door and open is the way which goes to destruction, and great numbers go in by it.</a:t>
            </a:r>
          </a:p>
          <a:p>
            <a:pPr eaLnBrk="1" hangingPunct="1"/>
            <a:r>
              <a:rPr lang="en-US" altLang="en-US" sz="2600" baseline="30000"/>
              <a:t>14</a:t>
            </a:r>
            <a:r>
              <a:rPr lang="en-US" altLang="en-US" sz="2600"/>
              <a:t>  For narrow is the door and hard the road to life, and only a small number make discovery of it. (BBE)</a:t>
            </a:r>
          </a:p>
        </p:txBody>
      </p:sp>
    </p:spTree>
    <p:extLst>
      <p:ext uri="{BB962C8B-B14F-4D97-AF65-F5344CB8AC3E}">
        <p14:creationId xmlns:p14="http://schemas.microsoft.com/office/powerpoint/2010/main" val="16791261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4"/>
          <p:cNvPicPr>
            <a:picLocks noChangeAspect="1" noChangeArrowheads="1"/>
          </p:cNvPicPr>
          <p:nvPr/>
        </p:nvPicPr>
        <p:blipFill>
          <a:blip r:embed="rId3">
            <a:lum bright="-20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457200" y="0"/>
            <a:ext cx="8229600" cy="1219200"/>
          </a:xfrm>
        </p:spPr>
        <p:txBody>
          <a:bodyPr/>
          <a:lstStyle/>
          <a:p>
            <a:pPr eaLnBrk="1" hangingPunct="1"/>
            <a:r>
              <a:rPr lang="en-US" altLang="en-US" sz="4200"/>
              <a:t>By What Are We</a:t>
            </a:r>
            <a:br>
              <a:rPr lang="en-US" altLang="en-US" sz="4200"/>
            </a:br>
            <a:r>
              <a:rPr lang="en-US" altLang="en-US" sz="4200"/>
              <a:t>Motivated?</a:t>
            </a:r>
          </a:p>
        </p:txBody>
      </p:sp>
      <p:sp>
        <p:nvSpPr>
          <p:cNvPr id="25603" name="Rectangle 3"/>
          <p:cNvSpPr>
            <a:spLocks noGrp="1" noChangeArrowheads="1"/>
          </p:cNvSpPr>
          <p:nvPr>
            <p:ph type="body" idx="1"/>
          </p:nvPr>
        </p:nvSpPr>
        <p:spPr>
          <a:xfrm>
            <a:off x="457200" y="1447800"/>
            <a:ext cx="6629400" cy="5257800"/>
          </a:xfrm>
          <a:solidFill>
            <a:schemeClr val="bg1">
              <a:lumMod val="50000"/>
              <a:alpha val="68000"/>
            </a:schemeClr>
          </a:solidFill>
          <a:effectLst>
            <a:softEdge rad="317500"/>
          </a:effectLst>
        </p:spPr>
        <p:txBody>
          <a:bodyPr/>
          <a:lstStyle/>
          <a:p>
            <a:pPr eaLnBrk="1" hangingPunct="1"/>
            <a:r>
              <a:rPr lang="en-US" altLang="en-US" dirty="0"/>
              <a:t>If the majority of people will not listen/obey, what should motivate us to teach?</a:t>
            </a:r>
          </a:p>
          <a:p>
            <a:pPr lvl="1" eaLnBrk="1" hangingPunct="1"/>
            <a:r>
              <a:rPr lang="en-US" altLang="en-US" dirty="0"/>
              <a:t>we ought to imitate God’s desire for all men (1 Tim. 2:4)</a:t>
            </a:r>
          </a:p>
          <a:p>
            <a:pPr lvl="1" eaLnBrk="1" hangingPunct="1"/>
            <a:r>
              <a:rPr lang="en-US" altLang="en-US" dirty="0"/>
              <a:t>we need to help the few get to heaven who want to(Heb. 10:24)</a:t>
            </a:r>
          </a:p>
          <a:p>
            <a:pPr lvl="1" eaLnBrk="1" hangingPunct="1"/>
            <a:r>
              <a:rPr lang="en-US" altLang="en-US" dirty="0"/>
              <a:t>we need to deliver our own soul (cf. Ezek. 2:1-7; 33:7-9; 1 Tim. 4:16)</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lum bright="-20000"/>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914400" y="-685800"/>
            <a:ext cx="109728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p:txBody>
          <a:bodyPr/>
          <a:lstStyle/>
          <a:p>
            <a:pPr eaLnBrk="1" hangingPunct="1"/>
            <a:endParaRPr lang="en-US" altLang="en-US"/>
          </a:p>
        </p:txBody>
      </p:sp>
      <p:sp>
        <p:nvSpPr>
          <p:cNvPr id="12292" name="Rectangle 3"/>
          <p:cNvSpPr>
            <a:spLocks noGrp="1" noChangeArrowheads="1"/>
          </p:cNvSpPr>
          <p:nvPr>
            <p:ph type="body" idx="1"/>
          </p:nvPr>
        </p:nvSpPr>
        <p:spPr>
          <a:xfrm>
            <a:off x="457200" y="1447800"/>
            <a:ext cx="4267200" cy="5029200"/>
          </a:xfrm>
        </p:spPr>
        <p:txBody>
          <a:bodyPr/>
          <a:lstStyle/>
          <a:p>
            <a:pPr marL="0" indent="0" algn="ctr" eaLnBrk="1" hangingPunct="1">
              <a:buFontTx/>
              <a:buNone/>
            </a:pPr>
            <a:r>
              <a:rPr lang="en-US" altLang="en-US" sz="3600" dirty="0">
                <a:effectLst>
                  <a:outerShdw blurRad="38100" dist="38100" dir="2700000" algn="tl">
                    <a:srgbClr val="000000">
                      <a:alpha val="43137"/>
                    </a:srgbClr>
                  </a:outerShdw>
                </a:effectLst>
                <a:latin typeface="Candara" panose="020E0502030303020204" pitchFamily="34" charset="0"/>
              </a:rPr>
              <a:t>“The best of them is like a brier; The most upright is sharper than a thorn hedge; The day of your watchman and your punishment comes; Now shall be their perplexity.”</a:t>
            </a:r>
          </a:p>
        </p:txBody>
      </p:sp>
      <p:sp>
        <p:nvSpPr>
          <p:cNvPr id="12294" name="WordArt 6"/>
          <p:cNvSpPr>
            <a:spLocks noChangeArrowheads="1" noChangeShapeType="1" noTextEdit="1"/>
          </p:cNvSpPr>
          <p:nvPr/>
        </p:nvSpPr>
        <p:spPr bwMode="auto">
          <a:xfrm>
            <a:off x="6248400" y="1524000"/>
            <a:ext cx="2895600" cy="4495800"/>
          </a:xfrm>
          <a:prstGeom prst="rect">
            <a:avLst/>
          </a:prstGeom>
          <a:ln>
            <a:noFill/>
          </a:ln>
        </p:spPr>
        <p:txBody>
          <a:bodyPr wrap="none" fromWordArt="1">
            <a:prstTxWarp prst="textPlain">
              <a:avLst/>
            </a:prstTxWarp>
          </a:bodyPr>
          <a:lstStyle/>
          <a:p>
            <a:pPr algn="ctr"/>
            <a:r>
              <a:rPr lang="en-US" sz="3600" kern="10" dirty="0">
                <a:ln w="18415" cmpd="sng">
                  <a:solidFill>
                    <a:srgbClr val="FFFFFF"/>
                  </a:solidFill>
                  <a:prstDash val="solid"/>
                </a:ln>
                <a:solidFill>
                  <a:srgbClr val="6600CC"/>
                </a:solidFill>
                <a:effectLst>
                  <a:outerShdw blurRad="63500" dir="3600000" algn="tl" rotWithShape="0">
                    <a:srgbClr val="000000">
                      <a:alpha val="70000"/>
                    </a:srgbClr>
                  </a:outerShdw>
                </a:effectLst>
                <a:latin typeface="Arial Black"/>
              </a:rPr>
              <a:t>MICAH</a:t>
            </a:r>
          </a:p>
          <a:p>
            <a:pPr algn="ctr"/>
            <a:r>
              <a:rPr lang="en-US" sz="3600" kern="10" dirty="0">
                <a:ln w="18415" cmpd="sng">
                  <a:solidFill>
                    <a:srgbClr val="FFFFFF"/>
                  </a:solidFill>
                  <a:prstDash val="solid"/>
                </a:ln>
                <a:solidFill>
                  <a:srgbClr val="6600CC"/>
                </a:solidFill>
                <a:effectLst>
                  <a:outerShdw blurRad="63500" dir="3600000" algn="tl" rotWithShape="0">
                    <a:srgbClr val="000000">
                      <a:alpha val="70000"/>
                    </a:srgbClr>
                  </a:outerShdw>
                </a:effectLst>
                <a:latin typeface="Arial Black"/>
              </a:rPr>
              <a:t>7:4</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a:t>Christianity</a:t>
            </a:r>
          </a:p>
        </p:txBody>
      </p:sp>
      <p:sp>
        <p:nvSpPr>
          <p:cNvPr id="4099" name="Rectangle 3"/>
          <p:cNvSpPr>
            <a:spLocks noGrp="1" noChangeArrowheads="1"/>
          </p:cNvSpPr>
          <p:nvPr>
            <p:ph type="subTitle" idx="1"/>
          </p:nvPr>
        </p:nvSpPr>
        <p:spPr/>
        <p:txBody>
          <a:bodyPr/>
          <a:lstStyle/>
          <a:p>
            <a:pPr eaLnBrk="1" hangingPunct="1"/>
            <a:r>
              <a:rPr lang="en-US" altLang="en-US"/>
              <a:t>NOT FOR EVERYONE</a:t>
            </a:r>
          </a:p>
        </p:txBody>
      </p:sp>
      <p:sp>
        <p:nvSpPr>
          <p:cNvPr id="4100" name="Text Box 4"/>
          <p:cNvSpPr txBox="1">
            <a:spLocks noChangeArrowheads="1"/>
          </p:cNvSpPr>
          <p:nvPr/>
        </p:nvSpPr>
        <p:spPr bwMode="auto">
          <a:xfrm>
            <a:off x="0" y="5766137"/>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a:spcBef>
                <a:spcPct val="50000"/>
              </a:spcBef>
            </a:pPr>
            <a:r>
              <a:rPr lang="en-US" altLang="en-US" sz="2400" dirty="0"/>
              <a:t> "For many are called, but few are chosen“</a:t>
            </a:r>
          </a:p>
          <a:p>
            <a:pPr algn="ctr">
              <a:spcBef>
                <a:spcPct val="50000"/>
              </a:spcBef>
            </a:pPr>
            <a:r>
              <a:rPr lang="en-US" altLang="en-US" sz="2400" dirty="0"/>
              <a:t>(Matthew 22:14)</a:t>
            </a:r>
          </a:p>
        </p:txBody>
      </p:sp>
      <p:sp>
        <p:nvSpPr>
          <p:cNvPr id="2" name="TextBox 1"/>
          <p:cNvSpPr txBox="1"/>
          <p:nvPr/>
        </p:nvSpPr>
        <p:spPr>
          <a:xfrm>
            <a:off x="0" y="4724400"/>
            <a:ext cx="9144000" cy="584775"/>
          </a:xfrm>
          <a:prstGeom prst="rect">
            <a:avLst/>
          </a:prstGeom>
          <a:solidFill>
            <a:srgbClr val="6600CC"/>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dirty="0">
                <a:solidFill>
                  <a:srgbClr val="FFFF00"/>
                </a:solidFill>
              </a:rPr>
              <a:t>Is Christianity For You?</a:t>
            </a:r>
          </a:p>
        </p:txBody>
      </p:sp>
    </p:spTree>
    <p:extLst>
      <p:ext uri="{BB962C8B-B14F-4D97-AF65-F5344CB8AC3E}">
        <p14:creationId xmlns:p14="http://schemas.microsoft.com/office/powerpoint/2010/main" val="3475700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latin typeface="Aharoni" panose="02010803020104030203" pitchFamily="2" charset="-79"/>
                <a:cs typeface="Aharoni" panose="02010803020104030203" pitchFamily="2" charset="-79"/>
              </a:rPr>
              <a:t>True Religion</a:t>
            </a:r>
          </a:p>
        </p:txBody>
      </p:sp>
      <p:sp>
        <p:nvSpPr>
          <p:cNvPr id="17411" name="Rectangle 3"/>
          <p:cNvSpPr>
            <a:spLocks noGrp="1" noChangeArrowheads="1"/>
          </p:cNvSpPr>
          <p:nvPr>
            <p:ph type="body" idx="1"/>
          </p:nvPr>
        </p:nvSpPr>
        <p:spPr>
          <a:xfrm>
            <a:off x="457200" y="1447800"/>
            <a:ext cx="6629400" cy="5181600"/>
          </a:xfrm>
        </p:spPr>
        <p:txBody>
          <a:bodyPr>
            <a:normAutofit lnSpcReduction="10000"/>
          </a:bodyPr>
          <a:lstStyle/>
          <a:p>
            <a:pPr eaLnBrk="1" hangingPunct="1">
              <a:lnSpc>
                <a:spcPct val="90000"/>
              </a:lnSpc>
            </a:pPr>
            <a:r>
              <a:rPr lang="en-US" altLang="en-US" sz="4000" dirty="0"/>
              <a:t>Is not, “come as you are; leave as you please”</a:t>
            </a:r>
          </a:p>
          <a:p>
            <a:pPr eaLnBrk="1" hangingPunct="1">
              <a:lnSpc>
                <a:spcPct val="90000"/>
              </a:lnSpc>
            </a:pPr>
            <a:r>
              <a:rPr lang="en-US" altLang="en-US" sz="4000" dirty="0"/>
              <a:t>Is not, “it’s all good with you and with me”</a:t>
            </a:r>
          </a:p>
          <a:p>
            <a:pPr eaLnBrk="1" hangingPunct="1">
              <a:lnSpc>
                <a:spcPct val="90000"/>
              </a:lnSpc>
            </a:pPr>
            <a:r>
              <a:rPr lang="en-US" altLang="en-US" sz="4000" dirty="0"/>
              <a:t>Is not, “what do I believe the church should do for me?”</a:t>
            </a:r>
          </a:p>
          <a:p>
            <a:pPr eaLnBrk="1" hangingPunct="1">
              <a:lnSpc>
                <a:spcPct val="90000"/>
              </a:lnSpc>
            </a:pPr>
            <a:r>
              <a:rPr lang="en-US" altLang="en-US" sz="4000" dirty="0"/>
              <a:t>Is not a fast food joint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latin typeface="Aharoni" panose="02010803020104030203" pitchFamily="2" charset="-79"/>
                <a:cs typeface="Aharoni" panose="02010803020104030203" pitchFamily="2" charset="-79"/>
              </a:rPr>
              <a:t>True Religion</a:t>
            </a:r>
          </a:p>
        </p:txBody>
      </p:sp>
      <p:sp>
        <p:nvSpPr>
          <p:cNvPr id="17411" name="Rectangle 3"/>
          <p:cNvSpPr>
            <a:spLocks noGrp="1" noChangeArrowheads="1"/>
          </p:cNvSpPr>
          <p:nvPr>
            <p:ph type="body" idx="1"/>
          </p:nvPr>
        </p:nvSpPr>
        <p:spPr>
          <a:xfrm>
            <a:off x="457200" y="1447800"/>
            <a:ext cx="6629400" cy="5181600"/>
          </a:xfrm>
        </p:spPr>
        <p:txBody>
          <a:bodyPr/>
          <a:lstStyle/>
          <a:p>
            <a:pPr eaLnBrk="1" hangingPunct="1">
              <a:lnSpc>
                <a:spcPct val="90000"/>
              </a:lnSpc>
            </a:pPr>
            <a:r>
              <a:rPr lang="en-US" altLang="en-US" sz="4000" dirty="0"/>
              <a:t>Is not a catering service for the wishes of man</a:t>
            </a:r>
          </a:p>
          <a:p>
            <a:pPr eaLnBrk="1" hangingPunct="1">
              <a:lnSpc>
                <a:spcPct val="90000"/>
              </a:lnSpc>
            </a:pPr>
            <a:r>
              <a:rPr lang="en-US" altLang="en-US" sz="4000" dirty="0"/>
              <a:t>Is not a “quick fix” for life’s problems</a:t>
            </a:r>
          </a:p>
          <a:p>
            <a:pPr eaLnBrk="1" hangingPunct="1">
              <a:lnSpc>
                <a:spcPct val="90000"/>
              </a:lnSpc>
            </a:pPr>
            <a:r>
              <a:rPr lang="en-US" altLang="en-US" sz="4000" dirty="0"/>
              <a:t>Is not a “social” or “recreational” gospel</a:t>
            </a:r>
          </a:p>
          <a:p>
            <a:pPr eaLnBrk="1" hangingPunct="1">
              <a:lnSpc>
                <a:spcPct val="90000"/>
              </a:lnSpc>
            </a:pPr>
            <a:r>
              <a:rPr lang="en-US" altLang="en-US" sz="4000" dirty="0"/>
              <a:t>Is not, “let’s all agree to disagree”</a:t>
            </a:r>
          </a:p>
        </p:txBody>
      </p:sp>
    </p:spTree>
    <p:extLst>
      <p:ext uri="{BB962C8B-B14F-4D97-AF65-F5344CB8AC3E}">
        <p14:creationId xmlns:p14="http://schemas.microsoft.com/office/powerpoint/2010/main" val="37593763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GlowEdges/>
                    </a14:imgEffect>
                    <a14:imgEffect>
                      <a14:colorTemperature colorTemp="8500"/>
                    </a14:imgEffect>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ln>
                  <a:solidFill>
                    <a:srgbClr val="6600CC"/>
                  </a:solidFill>
                </a:ln>
                <a:latin typeface="Aharoni" panose="02010803020104030203" pitchFamily="2" charset="-79"/>
                <a:cs typeface="Aharoni" panose="02010803020104030203" pitchFamily="2" charset="-79"/>
              </a:rPr>
              <a:t>True Religion </a:t>
            </a:r>
            <a:r>
              <a:rPr lang="en-US" altLang="en-US" dirty="0"/>
              <a:t>– Luke 14:25-27</a:t>
            </a:r>
          </a:p>
        </p:txBody>
      </p:sp>
      <p:sp>
        <p:nvSpPr>
          <p:cNvPr id="17411" name="Rectangle 3"/>
          <p:cNvSpPr>
            <a:spLocks noGrp="1" noChangeArrowheads="1"/>
          </p:cNvSpPr>
          <p:nvPr>
            <p:ph type="body" idx="1"/>
          </p:nvPr>
        </p:nvSpPr>
        <p:spPr>
          <a:xfrm>
            <a:off x="457200" y="1447800"/>
            <a:ext cx="6629400" cy="5181600"/>
          </a:xfrm>
          <a:gradFill>
            <a:gsLst>
              <a:gs pos="13000">
                <a:srgbClr val="080808"/>
              </a:gs>
              <a:gs pos="50000">
                <a:srgbClr val="6600CC"/>
              </a:gs>
              <a:gs pos="89000">
                <a:srgbClr val="080808"/>
              </a:gs>
            </a:gsLst>
            <a:lin ang="5400000" scaled="0"/>
          </a:gradFill>
          <a:ln>
            <a:solidFill>
              <a:srgbClr val="6600CC"/>
            </a:solidFill>
          </a:ln>
        </p:spPr>
        <p:txBody>
          <a:bodyPr/>
          <a:lstStyle/>
          <a:p>
            <a:pPr marL="0" indent="0" eaLnBrk="1" hangingPunct="1">
              <a:lnSpc>
                <a:spcPct val="90000"/>
              </a:lnSpc>
              <a:buNone/>
            </a:pPr>
            <a:r>
              <a:rPr lang="en-US" altLang="en-US" sz="2800" dirty="0"/>
              <a:t>25 Now great multitudes went with Him. And He turned and said to them,</a:t>
            </a:r>
          </a:p>
          <a:p>
            <a:pPr marL="0" indent="0" eaLnBrk="1" hangingPunct="1">
              <a:lnSpc>
                <a:spcPct val="90000"/>
              </a:lnSpc>
              <a:buNone/>
            </a:pPr>
            <a:r>
              <a:rPr lang="en-US" altLang="en-US" sz="2800" dirty="0"/>
              <a:t>26 "If anyone comes to Me and does not hate his father and mother, wife and children, brothers and sisters, yes, and his own life also, he cannot be My disciple.</a:t>
            </a:r>
          </a:p>
          <a:p>
            <a:pPr marL="0" indent="0" eaLnBrk="1" hangingPunct="1">
              <a:lnSpc>
                <a:spcPct val="90000"/>
              </a:lnSpc>
              <a:buNone/>
            </a:pPr>
            <a:r>
              <a:rPr lang="en-US" altLang="en-US" sz="2800" dirty="0"/>
              <a:t>27 "And whoever does not bear his cross and come after Me cannot be My disciple.</a:t>
            </a:r>
          </a:p>
        </p:txBody>
      </p:sp>
    </p:spTree>
    <p:extLst>
      <p:ext uri="{BB962C8B-B14F-4D97-AF65-F5344CB8AC3E}">
        <p14:creationId xmlns:p14="http://schemas.microsoft.com/office/powerpoint/2010/main" val="317105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GlowEdges/>
                    </a14:imgEffect>
                    <a14:imgEffect>
                      <a14:colorTemperature colorTemp="8500"/>
                    </a14:imgEffect>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noFill/>
          </a:ln>
        </p:spPr>
        <p:txBody>
          <a:bodyPr/>
          <a:lstStyle/>
          <a:p>
            <a:pPr eaLnBrk="1" hangingPunct="1"/>
            <a:r>
              <a:rPr lang="en-US" altLang="en-US" dirty="0">
                <a:ln>
                  <a:solidFill>
                    <a:srgbClr val="6600CC"/>
                  </a:solidFill>
                </a:ln>
                <a:latin typeface="Aharoni" panose="02010803020104030203" pitchFamily="2" charset="-79"/>
                <a:cs typeface="Aharoni" panose="02010803020104030203" pitchFamily="2" charset="-79"/>
              </a:rPr>
              <a:t>True Religion</a:t>
            </a:r>
          </a:p>
        </p:txBody>
      </p:sp>
      <p:sp>
        <p:nvSpPr>
          <p:cNvPr id="17411" name="Rectangle 3"/>
          <p:cNvSpPr>
            <a:spLocks noGrp="1" noChangeArrowheads="1"/>
          </p:cNvSpPr>
          <p:nvPr>
            <p:ph type="body" idx="1"/>
          </p:nvPr>
        </p:nvSpPr>
        <p:spPr>
          <a:xfrm>
            <a:off x="457200" y="1447800"/>
            <a:ext cx="6629400" cy="5181600"/>
          </a:xfrm>
          <a:gradFill>
            <a:gsLst>
              <a:gs pos="13000">
                <a:srgbClr val="080808"/>
              </a:gs>
              <a:gs pos="50000">
                <a:srgbClr val="6600CC"/>
              </a:gs>
              <a:gs pos="89000">
                <a:srgbClr val="080808"/>
              </a:gs>
            </a:gsLst>
            <a:lin ang="5400000" scaled="0"/>
          </a:gradFill>
          <a:ln>
            <a:solidFill>
              <a:srgbClr val="6600CC"/>
            </a:solidFill>
          </a:ln>
        </p:spPr>
        <p:txBody>
          <a:bodyPr/>
          <a:lstStyle/>
          <a:p>
            <a:pPr eaLnBrk="1" hangingPunct="1">
              <a:lnSpc>
                <a:spcPct val="90000"/>
              </a:lnSpc>
            </a:pPr>
            <a:r>
              <a:rPr lang="en-US" altLang="en-US" u="sng" dirty="0">
                <a:latin typeface="Aharoni" panose="02010803020104030203" pitchFamily="2" charset="-79"/>
                <a:cs typeface="Aharoni" panose="02010803020104030203" pitchFamily="2" charset="-79"/>
              </a:rPr>
              <a:t>Come &amp; hear</a:t>
            </a:r>
            <a:r>
              <a:rPr lang="en-US" altLang="en-US" dirty="0">
                <a:latin typeface="Aharoni" panose="02010803020104030203" pitchFamily="2" charset="-79"/>
                <a:cs typeface="Aharoni" panose="02010803020104030203" pitchFamily="2" charset="-79"/>
              </a:rPr>
              <a:t>; </a:t>
            </a:r>
            <a:r>
              <a:rPr lang="en-US" altLang="en-US" u="sng" dirty="0">
                <a:latin typeface="Aharoni" panose="02010803020104030203" pitchFamily="2" charset="-79"/>
                <a:cs typeface="Aharoni" panose="02010803020104030203" pitchFamily="2" charset="-79"/>
              </a:rPr>
              <a:t>investigate</a:t>
            </a:r>
            <a:r>
              <a:rPr lang="en-US" altLang="en-US" dirty="0">
                <a:latin typeface="Aharoni" panose="02010803020104030203" pitchFamily="2" charset="-79"/>
                <a:cs typeface="Aharoni" panose="02010803020104030203" pitchFamily="2" charset="-79"/>
              </a:rPr>
              <a:t>; </a:t>
            </a:r>
            <a:r>
              <a:rPr lang="en-US" altLang="en-US" u="sng" dirty="0">
                <a:latin typeface="Aharoni" panose="02010803020104030203" pitchFamily="2" charset="-79"/>
                <a:cs typeface="Aharoni" panose="02010803020104030203" pitchFamily="2" charset="-79"/>
              </a:rPr>
              <a:t>purge &amp; practice</a:t>
            </a:r>
          </a:p>
          <a:p>
            <a:pPr lvl="1" eaLnBrk="1" hangingPunct="1">
              <a:lnSpc>
                <a:spcPct val="90000"/>
              </a:lnSpc>
            </a:pPr>
            <a:r>
              <a:rPr lang="en-US" altLang="en-US" sz="2400" dirty="0"/>
              <a:t>“So then, my beloved brethren, let every man be swift to hear, slow to speak, slow to wrath” (Jas. 1:19)</a:t>
            </a:r>
          </a:p>
          <a:p>
            <a:pPr lvl="1" eaLnBrk="1" hangingPunct="1">
              <a:lnSpc>
                <a:spcPct val="90000"/>
              </a:lnSpc>
            </a:pPr>
            <a:r>
              <a:rPr lang="en-US" altLang="en-US" sz="2400" dirty="0"/>
              <a:t>“Therefore lay aside all filthiness and overflow of wickedness” (Jas. 1:21)</a:t>
            </a:r>
          </a:p>
          <a:p>
            <a:pPr lvl="1" eaLnBrk="1" hangingPunct="1">
              <a:lnSpc>
                <a:spcPct val="90000"/>
              </a:lnSpc>
            </a:pPr>
            <a:r>
              <a:rPr lang="en-US" altLang="en-US" sz="2400" dirty="0"/>
              <a:t>“. . . receive with meekness the implanted word. . .” (Jas. 1:21)</a:t>
            </a:r>
          </a:p>
          <a:p>
            <a:pPr lvl="1" eaLnBrk="1" hangingPunct="1">
              <a:lnSpc>
                <a:spcPct val="90000"/>
              </a:lnSpc>
            </a:pPr>
            <a:r>
              <a:rPr lang="en-US" altLang="en-US" sz="2400" dirty="0"/>
              <a:t>“But be doers of the word, and not hearers only, deceiving yourselves” (Jas. 1:22)</a:t>
            </a:r>
          </a:p>
        </p:txBody>
      </p:sp>
    </p:spTree>
    <p:extLst>
      <p:ext uri="{BB962C8B-B14F-4D97-AF65-F5344CB8AC3E}">
        <p14:creationId xmlns:p14="http://schemas.microsoft.com/office/powerpoint/2010/main" val="585911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GlowEdges/>
                    </a14:imgEffect>
                    <a14:imgEffect>
                      <a14:colorTemperature colorTemp="8500"/>
                    </a14:imgEffect>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ln>
                  <a:solidFill>
                    <a:srgbClr val="6600CC"/>
                  </a:solidFill>
                </a:ln>
                <a:latin typeface="Aharoni" panose="02010803020104030203" pitchFamily="2" charset="-79"/>
                <a:cs typeface="Aharoni" panose="02010803020104030203" pitchFamily="2" charset="-79"/>
              </a:rPr>
              <a:t>True Religion</a:t>
            </a:r>
          </a:p>
        </p:txBody>
      </p:sp>
      <p:sp>
        <p:nvSpPr>
          <p:cNvPr id="18435" name="Rectangle 3"/>
          <p:cNvSpPr>
            <a:spLocks noGrp="1" noChangeArrowheads="1"/>
          </p:cNvSpPr>
          <p:nvPr>
            <p:ph type="body" idx="1"/>
          </p:nvPr>
        </p:nvSpPr>
        <p:spPr>
          <a:xfrm>
            <a:off x="457200" y="1447800"/>
            <a:ext cx="6629400" cy="5410200"/>
          </a:xfrm>
          <a:gradFill>
            <a:gsLst>
              <a:gs pos="13000">
                <a:srgbClr val="080808"/>
              </a:gs>
              <a:gs pos="50000">
                <a:srgbClr val="6600CC"/>
              </a:gs>
              <a:gs pos="89000">
                <a:srgbClr val="080808"/>
              </a:gs>
            </a:gsLst>
            <a:lin ang="5400000" scaled="0"/>
          </a:gradFill>
          <a:ln>
            <a:solidFill>
              <a:srgbClr val="6600CC"/>
            </a:solidFill>
          </a:ln>
        </p:spPr>
        <p:txBody>
          <a:bodyPr/>
          <a:lstStyle/>
          <a:p>
            <a:pPr eaLnBrk="1" hangingPunct="1">
              <a:lnSpc>
                <a:spcPct val="90000"/>
              </a:lnSpc>
              <a:buFontTx/>
              <a:buNone/>
            </a:pPr>
            <a:r>
              <a:rPr lang="en-US" altLang="en-US" sz="2800" baseline="30000" dirty="0"/>
              <a:t>23</a:t>
            </a:r>
            <a:r>
              <a:rPr lang="en-US" altLang="en-US" sz="2800" dirty="0"/>
              <a:t>  For if anyone is a hearer of the word and not a doer, he is like a man observing his natural face in a mirror;</a:t>
            </a:r>
          </a:p>
          <a:p>
            <a:pPr eaLnBrk="1" hangingPunct="1">
              <a:lnSpc>
                <a:spcPct val="90000"/>
              </a:lnSpc>
              <a:buFontTx/>
              <a:buNone/>
            </a:pPr>
            <a:r>
              <a:rPr lang="en-US" altLang="en-US" sz="2800" baseline="30000" dirty="0"/>
              <a:t>24</a:t>
            </a:r>
            <a:r>
              <a:rPr lang="en-US" altLang="en-US" sz="2800" dirty="0"/>
              <a:t>  for he observes himself, goes away, and immediately forgets what kind of man he was.</a:t>
            </a:r>
          </a:p>
          <a:p>
            <a:pPr eaLnBrk="1" hangingPunct="1">
              <a:lnSpc>
                <a:spcPct val="90000"/>
              </a:lnSpc>
              <a:buFontTx/>
              <a:buNone/>
            </a:pPr>
            <a:r>
              <a:rPr lang="en-US" altLang="en-US" sz="2800" baseline="30000" dirty="0"/>
              <a:t>25</a:t>
            </a:r>
            <a:r>
              <a:rPr lang="en-US" altLang="en-US" sz="2800" dirty="0"/>
              <a:t>  But he who looks into the perfect law of liberty and continues in it, and is not a forgetful hearer but a doer of the work, this one will be blessed in what he does</a:t>
            </a:r>
          </a:p>
          <a:p>
            <a:pPr algn="r" eaLnBrk="1" hangingPunct="1">
              <a:lnSpc>
                <a:spcPct val="90000"/>
              </a:lnSpc>
              <a:buFontTx/>
              <a:buNone/>
            </a:pPr>
            <a:r>
              <a:rPr lang="en-US" altLang="en-US" sz="2800" dirty="0"/>
              <a:t>(Jas 1:22-25, </a:t>
            </a:r>
            <a:r>
              <a:rPr lang="en-US" altLang="en-US" sz="2800" dirty="0" err="1"/>
              <a:t>NKJV</a:t>
            </a:r>
            <a:r>
              <a:rPr lang="en-US" altLang="en-US" sz="2800" dirty="0"/>
              <a:t>)</a:t>
            </a:r>
          </a:p>
        </p:txBody>
      </p:sp>
      <p:pic>
        <p:nvPicPr>
          <p:cNvPr id="18438" name="Picture 6" descr="MCj021548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6125" y="2743200"/>
            <a:ext cx="204787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Marker/>
                    </a14:imgEffect>
                    <a14:imgEffect>
                      <a14:colorTemperature colorTemp="9125"/>
                    </a14:imgEffect>
                    <a14:imgEffect>
                      <a14:saturation sat="1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dirty="0"/>
              <a:t>Christianity is NOT for everyone!</a:t>
            </a:r>
          </a:p>
        </p:txBody>
      </p:sp>
      <p:sp>
        <p:nvSpPr>
          <p:cNvPr id="19459" name="Rectangle 3"/>
          <p:cNvSpPr>
            <a:spLocks noGrp="1" noChangeArrowheads="1"/>
          </p:cNvSpPr>
          <p:nvPr>
            <p:ph type="body" idx="1"/>
          </p:nvPr>
        </p:nvSpPr>
        <p:spPr>
          <a:xfrm>
            <a:off x="457200" y="1447800"/>
            <a:ext cx="6629400" cy="5410200"/>
          </a:xfrm>
        </p:spPr>
        <p:txBody>
          <a:bodyPr>
            <a:normAutofit lnSpcReduction="10000"/>
          </a:bodyPr>
          <a:lstStyle/>
          <a:p>
            <a:pPr eaLnBrk="1" hangingPunct="1"/>
            <a:r>
              <a:rPr lang="en-US" altLang="en-US" dirty="0">
                <a:solidFill>
                  <a:srgbClr val="66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NOT</a:t>
            </a:r>
            <a:r>
              <a:rPr lang="en-US" altLang="en-US" dirty="0">
                <a:solidFill>
                  <a:srgbClr val="6600CC"/>
                </a:solidFill>
                <a:effectLst>
                  <a:outerShdw blurRad="38100" dist="38100" dir="2700000" algn="tl">
                    <a:srgbClr val="000000">
                      <a:alpha val="43137"/>
                    </a:srgbClr>
                  </a:outerShdw>
                </a:effectLst>
              </a:rPr>
              <a:t> </a:t>
            </a:r>
            <a:r>
              <a:rPr lang="en-US" altLang="en-US" dirty="0"/>
              <a:t>because God doesn’t want everyone saved</a:t>
            </a:r>
          </a:p>
          <a:p>
            <a:pPr lvl="1" eaLnBrk="1" hangingPunct="1"/>
            <a:r>
              <a:rPr lang="en-US" altLang="en-US" b="1" dirty="0">
                <a:solidFill>
                  <a:srgbClr val="002060"/>
                </a:solidFill>
                <a:effectLst>
                  <a:outerShdw blurRad="38100" dist="38100" dir="2700000" algn="tl">
                    <a:srgbClr val="000000">
                      <a:alpha val="43137"/>
                    </a:srgbClr>
                  </a:outerShdw>
                </a:effectLst>
              </a:rPr>
              <a:t>HE DOES! </a:t>
            </a:r>
            <a:r>
              <a:rPr lang="en-US" altLang="en-US" dirty="0"/>
              <a:t>1 Timothy 2:3, 4</a:t>
            </a:r>
          </a:p>
          <a:p>
            <a:pPr eaLnBrk="1" hangingPunct="1"/>
            <a:r>
              <a:rPr lang="en-US" altLang="en-US" dirty="0">
                <a:solidFill>
                  <a:srgbClr val="66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NOT</a:t>
            </a:r>
            <a:r>
              <a:rPr lang="en-US" altLang="en-US" dirty="0">
                <a:solidFill>
                  <a:srgbClr val="6600CC"/>
                </a:solidFill>
                <a:effectLst>
                  <a:outerShdw blurRad="38100" dist="38100" dir="2700000" algn="tl">
                    <a:srgbClr val="000000">
                      <a:alpha val="43137"/>
                    </a:srgbClr>
                  </a:outerShdw>
                </a:effectLst>
              </a:rPr>
              <a:t> </a:t>
            </a:r>
            <a:r>
              <a:rPr lang="en-US" altLang="en-US" dirty="0"/>
              <a:t>because Jesus hasn’t provided a  way for all to be saved</a:t>
            </a:r>
          </a:p>
          <a:p>
            <a:pPr lvl="1" eaLnBrk="1" hangingPunct="1"/>
            <a:r>
              <a:rPr lang="en-US" altLang="en-US" b="1" dirty="0">
                <a:solidFill>
                  <a:srgbClr val="002060"/>
                </a:solidFill>
                <a:effectLst>
                  <a:outerShdw blurRad="38100" dist="38100" dir="2700000" algn="tl">
                    <a:srgbClr val="000000">
                      <a:alpha val="43137"/>
                    </a:srgbClr>
                  </a:outerShdw>
                </a:effectLst>
              </a:rPr>
              <a:t>HE HAS! </a:t>
            </a:r>
            <a:r>
              <a:rPr lang="en-US" altLang="en-US" dirty="0"/>
              <a:t>Hebrews 2:9</a:t>
            </a:r>
          </a:p>
          <a:p>
            <a:pPr eaLnBrk="1" hangingPunct="1"/>
            <a:r>
              <a:rPr lang="en-US" altLang="en-US" dirty="0">
                <a:solidFill>
                  <a:srgbClr val="66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NOT</a:t>
            </a:r>
            <a:r>
              <a:rPr lang="en-US" altLang="en-US" dirty="0">
                <a:solidFill>
                  <a:srgbClr val="6600CC"/>
                </a:solidFill>
                <a:effectLst>
                  <a:outerShdw blurRad="38100" dist="38100" dir="2700000" algn="tl">
                    <a:srgbClr val="000000">
                      <a:alpha val="43137"/>
                    </a:srgbClr>
                  </a:outerShdw>
                </a:effectLst>
              </a:rPr>
              <a:t> </a:t>
            </a:r>
            <a:r>
              <a:rPr lang="en-US" altLang="en-US" dirty="0"/>
              <a:t>because God’s commandments are TOO burdensome</a:t>
            </a:r>
          </a:p>
          <a:p>
            <a:pPr lvl="1" eaLnBrk="1" hangingPunct="1"/>
            <a:r>
              <a:rPr lang="en-US" altLang="en-US" b="1" dirty="0">
                <a:solidFill>
                  <a:srgbClr val="002060"/>
                </a:solidFill>
                <a:effectLst>
                  <a:outerShdw blurRad="38100" dist="38100" dir="2700000" algn="tl">
                    <a:srgbClr val="000000">
                      <a:alpha val="43137"/>
                    </a:srgbClr>
                  </a:outerShdw>
                </a:effectLst>
              </a:rPr>
              <a:t>THEY ARE NOT! </a:t>
            </a:r>
            <a:r>
              <a:rPr lang="en-US" altLang="en-US" dirty="0"/>
              <a:t>1 John 5:3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FilmGrain/>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a:t>Christianity is NOT for everyone!</a:t>
            </a:r>
          </a:p>
        </p:txBody>
      </p:sp>
      <p:sp>
        <p:nvSpPr>
          <p:cNvPr id="20483" name="Rectangle 3"/>
          <p:cNvSpPr>
            <a:spLocks noGrp="1" noChangeArrowheads="1"/>
          </p:cNvSpPr>
          <p:nvPr>
            <p:ph type="body" idx="1"/>
          </p:nvPr>
        </p:nvSpPr>
        <p:spPr>
          <a:xfrm>
            <a:off x="457200" y="1447800"/>
            <a:ext cx="5715000" cy="4678363"/>
          </a:xfrm>
        </p:spPr>
        <p:txBody>
          <a:bodyPr/>
          <a:lstStyle/>
          <a:p>
            <a:pPr eaLnBrk="1" hangingPunct="1">
              <a:lnSpc>
                <a:spcPct val="90000"/>
              </a:lnSpc>
            </a:pPr>
            <a:r>
              <a:rPr lang="en-US" altLang="en-US" dirty="0">
                <a:latin typeface="Aharoni" panose="02010803020104030203" pitchFamily="2" charset="-79"/>
                <a:cs typeface="Aharoni" panose="02010803020104030203" pitchFamily="2" charset="-79"/>
              </a:rPr>
              <a:t>BECAUSE</a:t>
            </a:r>
            <a:r>
              <a:rPr lang="en-US" altLang="en-US" dirty="0"/>
              <a:t>:</a:t>
            </a:r>
            <a:br>
              <a:rPr lang="en-US" altLang="en-US" dirty="0"/>
            </a:br>
            <a:r>
              <a:rPr lang="en-US" altLang="en-US" i="1" dirty="0"/>
              <a:t>“. . .this is the condemnation, that the light has come into the world, and men loved darkness rather than light, because their deeds were evil”</a:t>
            </a:r>
            <a:r>
              <a:rPr lang="en-US" altLang="en-US" dirty="0"/>
              <a:t> (</a:t>
            </a:r>
            <a:r>
              <a:rPr lang="en-US" altLang="en-US" u="sng" dirty="0"/>
              <a:t>Jn. 3:19</a:t>
            </a:r>
            <a:r>
              <a:rPr lang="en-US" altLang="en-US" dirty="0"/>
              <a:t>).</a:t>
            </a:r>
          </a:p>
          <a:p>
            <a:pPr lvl="1" eaLnBrk="1" hangingPunct="1">
              <a:lnSpc>
                <a:spcPct val="90000"/>
              </a:lnSpc>
            </a:pPr>
            <a:r>
              <a:rPr lang="en-US" altLang="en-US" dirty="0"/>
              <a:t>Those in love with evil cannot become Christians!</a:t>
            </a:r>
          </a:p>
        </p:txBody>
      </p:sp>
      <p:pic>
        <p:nvPicPr>
          <p:cNvPr id="8196" name="Picture 7" descr="MPj040914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50" y="1219200"/>
            <a:ext cx="2889250" cy="5638800"/>
          </a:xfrm>
          <a:prstGeom prst="rect">
            <a:avLst/>
          </a:prstGeom>
          <a:noFill/>
          <a:ln>
            <a:no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p:cTn id="7" dur="10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048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Being A Christian. . .</a:t>
            </a:r>
          </a:p>
        </p:txBody>
      </p:sp>
      <p:sp>
        <p:nvSpPr>
          <p:cNvPr id="21507" name="Rectangle 3"/>
          <p:cNvSpPr>
            <a:spLocks noGrp="1" noChangeArrowheads="1"/>
          </p:cNvSpPr>
          <p:nvPr>
            <p:ph type="body" idx="1"/>
          </p:nvPr>
        </p:nvSpPr>
        <p:spPr>
          <a:xfrm>
            <a:off x="152400" y="1219200"/>
            <a:ext cx="8763000" cy="5638800"/>
          </a:xfrm>
          <a:solidFill>
            <a:schemeClr val="accent2"/>
          </a:solidFill>
        </p:spPr>
        <p:txBody>
          <a:bodyPr/>
          <a:lstStyle/>
          <a:p>
            <a:pPr eaLnBrk="1" hangingPunct="1">
              <a:buFont typeface="Wingdings" panose="05000000000000000000" pitchFamily="2" charset="2"/>
              <a:buChar char="Ø"/>
            </a:pPr>
            <a:r>
              <a:rPr lang="en-US" altLang="en-US" sz="4000" dirty="0">
                <a:solidFill>
                  <a:srgbClr val="FFFF00"/>
                </a:solidFill>
                <a:latin typeface="Aharoni" panose="02010803020104030203" pitchFamily="2" charset="-79"/>
                <a:cs typeface="Aharoni" panose="02010803020104030203" pitchFamily="2" charset="-79"/>
              </a:rPr>
              <a:t>is not for those who </a:t>
            </a:r>
            <a:r>
              <a:rPr lang="en-US" altLang="en-US" sz="4000" dirty="0">
                <a:latin typeface="Aharoni" panose="02010803020104030203" pitchFamily="2" charset="-79"/>
                <a:cs typeface="Aharoni" panose="02010803020104030203" pitchFamily="2" charset="-79"/>
              </a:rPr>
              <a:t>defend denominationalism</a:t>
            </a:r>
          </a:p>
          <a:p>
            <a:pPr lvl="1" eaLnBrk="1" hangingPunct="1"/>
            <a:r>
              <a:rPr lang="en-US" altLang="en-US" dirty="0"/>
              <a:t>denominationalism is built upon division</a:t>
            </a:r>
          </a:p>
          <a:p>
            <a:pPr lvl="2" eaLnBrk="1" hangingPunct="1"/>
            <a:r>
              <a:rPr lang="en-US" altLang="en-US" dirty="0"/>
              <a:t>in belief</a:t>
            </a:r>
          </a:p>
          <a:p>
            <a:pPr lvl="2" eaLnBrk="1" hangingPunct="1"/>
            <a:r>
              <a:rPr lang="en-US" altLang="en-US" dirty="0"/>
              <a:t>in practice</a:t>
            </a:r>
          </a:p>
          <a:p>
            <a:pPr lvl="2" eaLnBrk="1" hangingPunct="1"/>
            <a:r>
              <a:rPr lang="en-US" altLang="en-US" dirty="0"/>
              <a:t>in authority</a:t>
            </a:r>
          </a:p>
          <a:p>
            <a:pPr lvl="1" eaLnBrk="1" hangingPunct="1"/>
            <a:r>
              <a:rPr lang="en-US" altLang="en-US" dirty="0"/>
              <a:t>“that you all speak the same thing, and that there be no divisions among you, but that you be perfectly joined together in the same mind and in the same judgment” </a:t>
            </a:r>
            <a:br>
              <a:rPr lang="en-US" altLang="en-US" dirty="0"/>
            </a:br>
            <a:r>
              <a:rPr lang="en-US" altLang="en-US" dirty="0"/>
              <a:t>(1 Cor. 1:10; cf. Jn. 17:21)</a:t>
            </a:r>
          </a:p>
        </p:txBody>
      </p:sp>
      <p:sp>
        <p:nvSpPr>
          <p:cNvPr id="2" name="TextBox 1"/>
          <p:cNvSpPr txBox="1"/>
          <p:nvPr/>
        </p:nvSpPr>
        <p:spPr>
          <a:xfrm>
            <a:off x="3352800" y="3135868"/>
            <a:ext cx="3785011" cy="400110"/>
          </a:xfrm>
          <a:prstGeom prst="rect">
            <a:avLst/>
          </a:prstGeom>
          <a:solidFill>
            <a:srgbClr val="080808"/>
          </a:solidFill>
        </p:spPr>
        <p:txBody>
          <a:bodyPr wrap="none" rtlCol="0">
            <a:spAutoFit/>
          </a:bodyPr>
          <a:lstStyle/>
          <a:p>
            <a:r>
              <a:rPr lang="en-US" sz="2000" dirty="0">
                <a:solidFill>
                  <a:srgbClr val="FFFF00"/>
                </a:solidFill>
              </a:rPr>
              <a:t>Unitarianism, faith alone, etc.</a:t>
            </a:r>
          </a:p>
        </p:txBody>
      </p:sp>
      <p:sp>
        <p:nvSpPr>
          <p:cNvPr id="5" name="TextBox 4"/>
          <p:cNvSpPr txBox="1"/>
          <p:nvPr/>
        </p:nvSpPr>
        <p:spPr>
          <a:xfrm>
            <a:off x="3352798" y="3488323"/>
            <a:ext cx="5521063" cy="400110"/>
          </a:xfrm>
          <a:prstGeom prst="rect">
            <a:avLst/>
          </a:prstGeom>
          <a:solidFill>
            <a:srgbClr val="080808"/>
          </a:solidFill>
        </p:spPr>
        <p:txBody>
          <a:bodyPr wrap="none" rtlCol="0">
            <a:spAutoFit/>
          </a:bodyPr>
          <a:lstStyle/>
          <a:p>
            <a:r>
              <a:rPr lang="en-US" sz="2000" dirty="0">
                <a:solidFill>
                  <a:srgbClr val="FFFF00"/>
                </a:solidFill>
              </a:rPr>
              <a:t>Sprinkling, mechanical music, dance, etc.</a:t>
            </a:r>
          </a:p>
        </p:txBody>
      </p:sp>
      <p:sp>
        <p:nvSpPr>
          <p:cNvPr id="6" name="TextBox 5"/>
          <p:cNvSpPr txBox="1"/>
          <p:nvPr/>
        </p:nvSpPr>
        <p:spPr>
          <a:xfrm>
            <a:off x="3352799" y="3840778"/>
            <a:ext cx="2880917" cy="400110"/>
          </a:xfrm>
          <a:prstGeom prst="rect">
            <a:avLst/>
          </a:prstGeom>
          <a:solidFill>
            <a:srgbClr val="080808"/>
          </a:solidFill>
        </p:spPr>
        <p:txBody>
          <a:bodyPr wrap="none" rtlCol="0">
            <a:spAutoFit/>
          </a:bodyPr>
          <a:lstStyle/>
          <a:p>
            <a:r>
              <a:rPr lang="en-US" sz="2000" dirty="0">
                <a:solidFill>
                  <a:srgbClr val="FFFF00"/>
                </a:solidFill>
              </a:rPr>
              <a:t>Creeds, tradition, etc.</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par>
                          <p:cTn id="11" fill="hold" nodeType="withGroup">
                            <p:stCondLst>
                              <p:cond delay="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childTnLst>
                                </p:cTn>
                              </p:par>
                            </p:childTnLst>
                          </p:cTn>
                        </p:par>
                        <p:par>
                          <p:cTn id="23" fill="hold">
                            <p:stCondLst>
                              <p:cond delay="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4" end="4"/>
                                            </p:txEl>
                                          </p:spTgt>
                                        </p:tgtEl>
                                        <p:attrNameLst>
                                          <p:attrName>style.visibility</p:attrName>
                                        </p:attrNameLst>
                                      </p:cBhvr>
                                      <p:to>
                                        <p:strVal val="visible"/>
                                      </p:to>
                                    </p:set>
                                  </p:childTnLst>
                                </p:cTn>
                              </p:par>
                            </p:childTnLst>
                          </p:cTn>
                        </p:par>
                        <p:par>
                          <p:cTn id="35" fill="hold">
                            <p:stCondLst>
                              <p:cond delay="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6"/>
                                        </p:tgtEl>
                                        <p:attrNameLst>
                                          <p:attrName>ppt_y</p:attrName>
                                        </p:attrNameLst>
                                      </p:cBhvr>
                                      <p:tavLst>
                                        <p:tav tm="0">
                                          <p:val>
                                            <p:strVal val="#ppt_y"/>
                                          </p:val>
                                        </p:tav>
                                        <p:tav tm="100000">
                                          <p:val>
                                            <p:strVal val="#ppt_y"/>
                                          </p:val>
                                        </p:tav>
                                      </p:tavLst>
                                    </p:anim>
                                    <p:anim calcmode="lin" valueType="num">
                                      <p:cBhvr>
                                        <p:cTn id="4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xit" presetSubtype="0" fill="hold" grpId="1" nodeType="clickEffect">
                                  <p:stCondLst>
                                    <p:cond delay="0"/>
                                  </p:stCondLst>
                                  <p:iterate type="lt">
                                    <p:tmPct val="0"/>
                                  </p:iterate>
                                  <p:childTnLst>
                                    <p:animEffect transition="out" filter="fade">
                                      <p:cBhvr>
                                        <p:cTn id="46" dur="1000"/>
                                        <p:tgtEl>
                                          <p:spTgt spid="2"/>
                                        </p:tgtEl>
                                      </p:cBhvr>
                                    </p:animEffect>
                                    <p:anim calcmode="lin" valueType="num">
                                      <p:cBhvr>
                                        <p:cTn id="47" dur="1000"/>
                                        <p:tgtEl>
                                          <p:spTgt spid="2"/>
                                        </p:tgtEl>
                                        <p:attrNameLst>
                                          <p:attrName>ppt_x</p:attrName>
                                        </p:attrNameLst>
                                      </p:cBhvr>
                                      <p:tavLst>
                                        <p:tav tm="0">
                                          <p:val>
                                            <p:strVal val="ppt_x"/>
                                          </p:val>
                                        </p:tav>
                                        <p:tav tm="100000">
                                          <p:val>
                                            <p:strVal val="ppt_x"/>
                                          </p:val>
                                        </p:tav>
                                      </p:tavLst>
                                    </p:anim>
                                    <p:anim calcmode="lin" valueType="num">
                                      <p:cBhvr>
                                        <p:cTn id="48" dur="100" decel="100000"/>
                                        <p:tgtEl>
                                          <p:spTgt spid="2"/>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2"/>
                                        </p:tgtEl>
                                        <p:attrNameLst>
                                          <p:attrName>ppt_y</p:attrName>
                                        </p:attrNameLst>
                                      </p:cBhvr>
                                      <p:tavLst>
                                        <p:tav tm="0">
                                          <p:val>
                                            <p:strVal val="ppt_y"/>
                                          </p:val>
                                        </p:tav>
                                        <p:tav tm="100000">
                                          <p:val>
                                            <p:strVal val="ppt_y+1"/>
                                          </p:val>
                                        </p:tav>
                                      </p:tavLst>
                                    </p:anim>
                                    <p:set>
                                      <p:cBhvr>
                                        <p:cTn id="50" dur="1" fill="hold">
                                          <p:stCondLst>
                                            <p:cond delay="999"/>
                                          </p:stCondLst>
                                        </p:cTn>
                                        <p:tgtEl>
                                          <p:spTgt spid="2"/>
                                        </p:tgtEl>
                                        <p:attrNameLst>
                                          <p:attrName>style.visibility</p:attrName>
                                        </p:attrNameLst>
                                      </p:cBhvr>
                                      <p:to>
                                        <p:strVal val="hidden"/>
                                      </p:to>
                                    </p:set>
                                  </p:childTnLst>
                                </p:cTn>
                              </p:par>
                              <p:par>
                                <p:cTn id="51" presetID="37" presetClass="exit" presetSubtype="0" fill="hold" grpId="1" nodeType="withEffect">
                                  <p:stCondLst>
                                    <p:cond delay="0"/>
                                  </p:stCondLst>
                                  <p:iterate type="lt">
                                    <p:tmPct val="0"/>
                                  </p:iterate>
                                  <p:childTnLst>
                                    <p:animEffect transition="out" filter="fade">
                                      <p:cBhvr>
                                        <p:cTn id="52" dur="1000"/>
                                        <p:tgtEl>
                                          <p:spTgt spid="5"/>
                                        </p:tgtEl>
                                      </p:cBhvr>
                                    </p:animEffect>
                                    <p:anim calcmode="lin" valueType="num">
                                      <p:cBhvr>
                                        <p:cTn id="53" dur="1000"/>
                                        <p:tgtEl>
                                          <p:spTgt spid="5"/>
                                        </p:tgtEl>
                                        <p:attrNameLst>
                                          <p:attrName>ppt_x</p:attrName>
                                        </p:attrNameLst>
                                      </p:cBhvr>
                                      <p:tavLst>
                                        <p:tav tm="0">
                                          <p:val>
                                            <p:strVal val="ppt_x"/>
                                          </p:val>
                                        </p:tav>
                                        <p:tav tm="100000">
                                          <p:val>
                                            <p:strVal val="ppt_x"/>
                                          </p:val>
                                        </p:tav>
                                      </p:tavLst>
                                    </p:anim>
                                    <p:anim calcmode="lin" valueType="num">
                                      <p:cBhvr>
                                        <p:cTn id="54" dur="100" decel="100000"/>
                                        <p:tgtEl>
                                          <p:spTgt spid="5"/>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5"/>
                                        </p:tgtEl>
                                        <p:attrNameLst>
                                          <p:attrName>ppt_y</p:attrName>
                                        </p:attrNameLst>
                                      </p:cBhvr>
                                      <p:tavLst>
                                        <p:tav tm="0">
                                          <p:val>
                                            <p:strVal val="ppt_y"/>
                                          </p:val>
                                        </p:tav>
                                        <p:tav tm="100000">
                                          <p:val>
                                            <p:strVal val="ppt_y+1"/>
                                          </p:val>
                                        </p:tav>
                                      </p:tavLst>
                                    </p:anim>
                                    <p:set>
                                      <p:cBhvr>
                                        <p:cTn id="56" dur="1" fill="hold">
                                          <p:stCondLst>
                                            <p:cond delay="999"/>
                                          </p:stCondLst>
                                        </p:cTn>
                                        <p:tgtEl>
                                          <p:spTgt spid="5"/>
                                        </p:tgtEl>
                                        <p:attrNameLst>
                                          <p:attrName>style.visibility</p:attrName>
                                        </p:attrNameLst>
                                      </p:cBhvr>
                                      <p:to>
                                        <p:strVal val="hidden"/>
                                      </p:to>
                                    </p:set>
                                  </p:childTnLst>
                                </p:cTn>
                              </p:par>
                              <p:par>
                                <p:cTn id="57" presetID="37" presetClass="exit" presetSubtype="0" fill="hold" grpId="1" nodeType="withEffect">
                                  <p:stCondLst>
                                    <p:cond delay="0"/>
                                  </p:stCondLst>
                                  <p:iterate type="lt">
                                    <p:tmPct val="0"/>
                                  </p:iterate>
                                  <p:childTnLst>
                                    <p:animEffect transition="out" filter="fade">
                                      <p:cBhvr>
                                        <p:cTn id="58" dur="1000"/>
                                        <p:tgtEl>
                                          <p:spTgt spid="6"/>
                                        </p:tgtEl>
                                      </p:cBhvr>
                                    </p:animEffect>
                                    <p:anim calcmode="lin" valueType="num">
                                      <p:cBhvr>
                                        <p:cTn id="59" dur="1000"/>
                                        <p:tgtEl>
                                          <p:spTgt spid="6"/>
                                        </p:tgtEl>
                                        <p:attrNameLst>
                                          <p:attrName>ppt_x</p:attrName>
                                        </p:attrNameLst>
                                      </p:cBhvr>
                                      <p:tavLst>
                                        <p:tav tm="0">
                                          <p:val>
                                            <p:strVal val="ppt_x"/>
                                          </p:val>
                                        </p:tav>
                                        <p:tav tm="100000">
                                          <p:val>
                                            <p:strVal val="ppt_x"/>
                                          </p:val>
                                        </p:tav>
                                      </p:tavLst>
                                    </p:anim>
                                    <p:anim calcmode="lin" valueType="num">
                                      <p:cBhvr>
                                        <p:cTn id="60" dur="100" decel="100000"/>
                                        <p:tgtEl>
                                          <p:spTgt spid="6"/>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6"/>
                                        </p:tgtEl>
                                        <p:attrNameLst>
                                          <p:attrName>ppt_y</p:attrName>
                                        </p:attrNameLst>
                                      </p:cBhvr>
                                      <p:tavLst>
                                        <p:tav tm="0">
                                          <p:val>
                                            <p:strVal val="ppt_y"/>
                                          </p:val>
                                        </p:tav>
                                        <p:tav tm="100000">
                                          <p:val>
                                            <p:strVal val="ppt_y+1"/>
                                          </p:val>
                                        </p:tav>
                                      </p:tavLst>
                                    </p:anim>
                                    <p:set>
                                      <p:cBhvr>
                                        <p:cTn id="62" dur="1" fill="hold">
                                          <p:stCondLst>
                                            <p:cond delay="999"/>
                                          </p:stCondLst>
                                        </p:cTn>
                                        <p:tgtEl>
                                          <p:spTgt spid="6"/>
                                        </p:tgtEl>
                                        <p:attrNameLst>
                                          <p:attrName>style.visibility</p:attrName>
                                        </p:attrNameLst>
                                      </p:cBhvr>
                                      <p:to>
                                        <p:strVal val="hidden"/>
                                      </p:to>
                                    </p:set>
                                  </p:childTnLst>
                                </p:cTn>
                              </p:par>
                            </p:childTnLst>
                          </p:cTn>
                        </p:par>
                        <p:par>
                          <p:cTn id="63" fill="hold">
                            <p:stCondLst>
                              <p:cond delay="1000"/>
                            </p:stCondLst>
                            <p:childTnLst>
                              <p:par>
                                <p:cTn id="64" presetID="1" presetClass="entr" presetSubtype="0" fill="hold" nodeType="afterEffect">
                                  <p:stCondLst>
                                    <p:cond delay="0"/>
                                  </p:stCondLst>
                                  <p:childTnLst>
                                    <p:set>
                                      <p:cBhvr>
                                        <p:cTn id="65"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Lst>
  </p:timing>
</p:sld>
</file>

<file path=ppt/theme/theme1.xml><?xml version="1.0" encoding="utf-8"?>
<a:theme xmlns:a="http://schemas.openxmlformats.org/drawingml/2006/main" name="Focused senses design template">
  <a:themeElements>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ocused senses design template">
  <a:themeElements>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ocused senses design template">
  <a:themeElements>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Focused senses design template</Template>
  <TotalTime>4200</TotalTime>
  <Words>1890</Words>
  <Application>Microsoft Office PowerPoint</Application>
  <PresentationFormat>On-screen Show (4:3)</PresentationFormat>
  <Paragraphs>133</Paragraphs>
  <Slides>18</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Aharoni</vt:lpstr>
      <vt:lpstr>Garamond</vt:lpstr>
      <vt:lpstr>Century Gothic</vt:lpstr>
      <vt:lpstr>Arial</vt:lpstr>
      <vt:lpstr>Candara</vt:lpstr>
      <vt:lpstr>Wingdings</vt:lpstr>
      <vt:lpstr>Arial Black</vt:lpstr>
      <vt:lpstr>Focused senses design template</vt:lpstr>
      <vt:lpstr>Edge</vt:lpstr>
      <vt:lpstr>1_Focused senses design template</vt:lpstr>
      <vt:lpstr>2_Focused senses design template</vt:lpstr>
      <vt:lpstr>Christianity</vt:lpstr>
      <vt:lpstr>True Religion</vt:lpstr>
      <vt:lpstr>True Religion</vt:lpstr>
      <vt:lpstr>True Religion – Luke 14:25-27</vt:lpstr>
      <vt:lpstr>True Religion</vt:lpstr>
      <vt:lpstr>True Religion</vt:lpstr>
      <vt:lpstr>Christianity is NOT for everyone!</vt:lpstr>
      <vt:lpstr>Christianity is NOT for everyone!</vt:lpstr>
      <vt:lpstr>Being A Christian. . .</vt:lpstr>
      <vt:lpstr>Being A Christian. . .</vt:lpstr>
      <vt:lpstr>How the Lord sees the unteachable:</vt:lpstr>
      <vt:lpstr>Being A Christian. . .</vt:lpstr>
      <vt:lpstr>Deuteronomy 7:7</vt:lpstr>
      <vt:lpstr>1 Peter 3:20</vt:lpstr>
      <vt:lpstr>Matthew 7:13, 14</vt:lpstr>
      <vt:lpstr>By What Are We Motivated?</vt:lpstr>
      <vt:lpstr>PowerPoint Presentation</vt:lpstr>
      <vt:lpstr>Christianity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dc:title>
  <dc:creator>Steven J. Wallace</dc:creator>
  <cp:lastModifiedBy>Steven J. Wallace</cp:lastModifiedBy>
  <cp:revision>41</cp:revision>
  <cp:lastPrinted>1601-01-01T00:00:00Z</cp:lastPrinted>
  <dcterms:created xsi:type="dcterms:W3CDTF">2006-09-28T19:34:08Z</dcterms:created>
  <dcterms:modified xsi:type="dcterms:W3CDTF">2018-06-30T20:43:19Z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TC010902951033</vt:lpwstr>
  </property>
</Properties>
</file>